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sldIdLst>
    <p:sldId id="2456" r:id="rId5"/>
    <p:sldId id="2450" r:id="rId6"/>
    <p:sldId id="2432" r:id="rId7"/>
    <p:sldId id="2455" r:id="rId8"/>
    <p:sldId id="2454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3866"/>
    <a:srgbClr val="3F65AA"/>
    <a:srgbClr val="436CB7"/>
    <a:srgbClr val="4874C5"/>
    <a:srgbClr val="F48152"/>
    <a:srgbClr val="6F91C8"/>
    <a:srgbClr val="E3EC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8A97BF-761F-4660-B308-EFC7C967DAAA}" v="1" dt="2020-05-13T15:45:01.2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44" autoAdjust="0"/>
    <p:restoredTop sz="94462"/>
  </p:normalViewPr>
  <p:slideViewPr>
    <p:cSldViewPr snapToGrid="0" snapToObjects="1">
      <p:cViewPr varScale="1">
        <p:scale>
          <a:sx n="72" d="100"/>
          <a:sy n="72" d="100"/>
        </p:scale>
        <p:origin x="426" y="6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B34E3CD0-0912-D54D-99F1-5FF9CB7B0B82}" type="datetimeFigureOut">
              <a:rPr lang="es-CO" smtClean="0"/>
              <a:pPr/>
              <a:t>5/08/2020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AA46854C-106E-CE40-A693-94E4F3F3AA7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20970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E37E-05F4-674C-AD4E-2106243F5975}" type="datetimeFigureOut">
              <a:rPr lang="es-CO" smtClean="0"/>
              <a:t>5/08/2020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838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E37E-05F4-674C-AD4E-2106243F5975}" type="datetimeFigureOut">
              <a:rPr lang="es-CO" smtClean="0"/>
              <a:t>5/08/2020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72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E37E-05F4-674C-AD4E-2106243F5975}" type="datetimeFigureOut">
              <a:rPr lang="es-CO" smtClean="0"/>
              <a:t>5/08/2020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65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E37E-05F4-674C-AD4E-2106243F5975}" type="datetimeFigureOut">
              <a:rPr lang="es-CO" smtClean="0"/>
              <a:t>5/08/2020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240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E37E-05F4-674C-AD4E-2106243F5975}" type="datetimeFigureOut">
              <a:rPr lang="es-CO" smtClean="0"/>
              <a:t>5/08/2020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028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E37E-05F4-674C-AD4E-2106243F5975}" type="datetimeFigureOut">
              <a:rPr lang="es-CO" smtClean="0"/>
              <a:t>5/08/2020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553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E37E-05F4-674C-AD4E-2106243F5975}" type="datetimeFigureOut">
              <a:rPr lang="es-CO" smtClean="0"/>
              <a:t>5/08/2020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446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E37E-05F4-674C-AD4E-2106243F5975}" type="datetimeFigureOut">
              <a:rPr lang="es-CO" smtClean="0"/>
              <a:t>5/08/2020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928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E37E-05F4-674C-AD4E-2106243F5975}" type="datetimeFigureOut">
              <a:rPr lang="es-CO" smtClean="0"/>
              <a:t>5/08/2020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646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E37E-05F4-674C-AD4E-2106243F5975}" type="datetimeFigureOut">
              <a:rPr lang="es-CO" smtClean="0"/>
              <a:t>5/08/2020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771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E37E-05F4-674C-AD4E-2106243F5975}" type="datetimeFigureOut">
              <a:rPr lang="es-CO" smtClean="0"/>
              <a:t>5/08/2020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993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C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D690E37E-05F4-674C-AD4E-2106243F5975}" type="datetimeFigureOut">
              <a:rPr lang="es-CO" smtClean="0"/>
              <a:pPr/>
              <a:t>5/08/2020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F16F0B8E-66C2-2049-9E7A-AFFB689CC94E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8260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5DB4A-18B6-4BF5-93F2-802940C88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Presentación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A70AEB-61C8-42C2-A5D9-B9F42A56A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LINEAMIENTOS PARA LA RENOVACIÓN DEL NIVEL DE EDUCACIÓN MEDIA.</a:t>
            </a:r>
          </a:p>
          <a:p>
            <a:r>
              <a:rPr lang="es-CO" dirty="0"/>
              <a:t>Documento borrador</a:t>
            </a:r>
          </a:p>
        </p:txBody>
      </p:sp>
    </p:spTree>
    <p:extLst>
      <p:ext uri="{BB962C8B-B14F-4D97-AF65-F5344CB8AC3E}">
        <p14:creationId xmlns:p14="http://schemas.microsoft.com/office/powerpoint/2010/main" val="329143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CF8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4DADC436-020C-0E4F-BC17-746468247698}"/>
              </a:ext>
            </a:extLst>
          </p:cNvPr>
          <p:cNvSpPr txBox="1"/>
          <p:nvPr/>
        </p:nvSpPr>
        <p:spPr>
          <a:xfrm>
            <a:off x="-708837" y="-3827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>
              <a:latin typeface="Arial" panose="020B0604020202020204" pitchFamily="34" charset="0"/>
            </a:endParaRPr>
          </a:p>
        </p:txBody>
      </p:sp>
      <p:sp>
        <p:nvSpPr>
          <p:cNvPr id="8" name="CuadroTexto 42">
            <a:extLst>
              <a:ext uri="{FF2B5EF4-FFF2-40B4-BE49-F238E27FC236}">
                <a16:creationId xmlns:a16="http://schemas.microsoft.com/office/drawing/2014/main" id="{C7F0F3F7-DE2C-44C0-AC90-4B2FA4E6D50B}"/>
              </a:ext>
            </a:extLst>
          </p:cNvPr>
          <p:cNvSpPr txBox="1"/>
          <p:nvPr/>
        </p:nvSpPr>
        <p:spPr>
          <a:xfrm>
            <a:off x="-21743" y="109262"/>
            <a:ext cx="11961194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defPPr>
              <a:defRPr lang="en-US"/>
            </a:defPPr>
            <a:lvl1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4400" b="1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CONTEXTO DE LA EDUCACIÓN MEDIA</a:t>
            </a:r>
          </a:p>
        </p:txBody>
      </p:sp>
      <p:sp>
        <p:nvSpPr>
          <p:cNvPr id="9" name="Фигура">
            <a:extLst>
              <a:ext uri="{FF2B5EF4-FFF2-40B4-BE49-F238E27FC236}">
                <a16:creationId xmlns:a16="http://schemas.microsoft.com/office/drawing/2014/main" id="{DEE0A662-6394-4A1D-A053-D8BE97FCE502}"/>
              </a:ext>
            </a:extLst>
          </p:cNvPr>
          <p:cNvSpPr/>
          <p:nvPr/>
        </p:nvSpPr>
        <p:spPr bwMode="auto">
          <a:xfrm>
            <a:off x="5097862" y="3899623"/>
            <a:ext cx="2325641" cy="2577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6" extrusionOk="0">
                <a:moveTo>
                  <a:pt x="15721" y="0"/>
                </a:moveTo>
                <a:cubicBezTo>
                  <a:pt x="16544" y="627"/>
                  <a:pt x="17484" y="1119"/>
                  <a:pt x="18499" y="1451"/>
                </a:cubicBezTo>
                <a:cubicBezTo>
                  <a:pt x="19493" y="1776"/>
                  <a:pt x="20542" y="1944"/>
                  <a:pt x="21600" y="1946"/>
                </a:cubicBezTo>
                <a:cubicBezTo>
                  <a:pt x="19837" y="2004"/>
                  <a:pt x="18237" y="2884"/>
                  <a:pt x="17381" y="4267"/>
                </a:cubicBezTo>
                <a:cubicBezTo>
                  <a:pt x="16541" y="5625"/>
                  <a:pt x="16540" y="7274"/>
                  <a:pt x="17378" y="8633"/>
                </a:cubicBezTo>
                <a:cubicBezTo>
                  <a:pt x="19181" y="11312"/>
                  <a:pt x="19102" y="14404"/>
                  <a:pt x="17662" y="16878"/>
                </a:cubicBezTo>
                <a:cubicBezTo>
                  <a:pt x="16216" y="19361"/>
                  <a:pt x="13422" y="21187"/>
                  <a:pt x="9922" y="21431"/>
                </a:cubicBezTo>
                <a:cubicBezTo>
                  <a:pt x="7498" y="21600"/>
                  <a:pt x="5213" y="20898"/>
                  <a:pt x="3437" y="19632"/>
                </a:cubicBezTo>
                <a:cubicBezTo>
                  <a:pt x="1682" y="18380"/>
                  <a:pt x="417" y="16571"/>
                  <a:pt x="0" y="14450"/>
                </a:cubicBezTo>
                <a:cubicBezTo>
                  <a:pt x="1012" y="14085"/>
                  <a:pt x="1953" y="13579"/>
                  <a:pt x="2788" y="12950"/>
                </a:cubicBezTo>
                <a:cubicBezTo>
                  <a:pt x="3638" y="12309"/>
                  <a:pt x="4367" y="11549"/>
                  <a:pt x="4947" y="10699"/>
                </a:cubicBezTo>
                <a:cubicBezTo>
                  <a:pt x="3681" y="12619"/>
                  <a:pt x="4204" y="14718"/>
                  <a:pt x="5631" y="16063"/>
                </a:cubicBezTo>
                <a:cubicBezTo>
                  <a:pt x="7045" y="17396"/>
                  <a:pt x="9321" y="17969"/>
                  <a:pt x="11553" y="17006"/>
                </a:cubicBezTo>
                <a:cubicBezTo>
                  <a:pt x="12890" y="16430"/>
                  <a:pt x="13745" y="15367"/>
                  <a:pt x="14099" y="14200"/>
                </a:cubicBezTo>
                <a:cubicBezTo>
                  <a:pt x="14445" y="13057"/>
                  <a:pt x="14318" y="11793"/>
                  <a:pt x="13606" y="10663"/>
                </a:cubicBezTo>
                <a:cubicBezTo>
                  <a:pt x="12452" y="8863"/>
                  <a:pt x="12079" y="6745"/>
                  <a:pt x="12558" y="4714"/>
                </a:cubicBezTo>
                <a:cubicBezTo>
                  <a:pt x="12992" y="2869"/>
                  <a:pt x="14107" y="1209"/>
                  <a:pt x="15721" y="0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25394" tIns="25394" rIns="25394" bIns="25394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11" name="Фигура">
            <a:extLst>
              <a:ext uri="{FF2B5EF4-FFF2-40B4-BE49-F238E27FC236}">
                <a16:creationId xmlns:a16="http://schemas.microsoft.com/office/drawing/2014/main" id="{E9445267-714F-4B24-9275-3B5A42D096D2}"/>
              </a:ext>
            </a:extLst>
          </p:cNvPr>
          <p:cNvSpPr>
            <a:spLocks/>
          </p:cNvSpPr>
          <p:nvPr/>
        </p:nvSpPr>
        <p:spPr bwMode="auto">
          <a:xfrm>
            <a:off x="4757121" y="1325916"/>
            <a:ext cx="2339361" cy="2574140"/>
          </a:xfrm>
          <a:custGeom>
            <a:avLst/>
            <a:gdLst>
              <a:gd name="T0" fmla="*/ 2096088 w 21600"/>
              <a:gd name="T1" fmla="*/ 2305926 h 21231"/>
              <a:gd name="T2" fmla="*/ 2096088 w 21600"/>
              <a:gd name="T3" fmla="*/ 2305926 h 21231"/>
              <a:gd name="T4" fmla="*/ 2096088 w 21600"/>
              <a:gd name="T5" fmla="*/ 2305926 h 21231"/>
              <a:gd name="T6" fmla="*/ 2096088 w 21600"/>
              <a:gd name="T7" fmla="*/ 2305926 h 21231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231" extrusionOk="0">
                <a:moveTo>
                  <a:pt x="5992" y="21231"/>
                </a:moveTo>
                <a:cubicBezTo>
                  <a:pt x="5137" y="20591"/>
                  <a:pt x="4161" y="20093"/>
                  <a:pt x="3110" y="19761"/>
                </a:cubicBezTo>
                <a:cubicBezTo>
                  <a:pt x="2111" y="19445"/>
                  <a:pt x="1060" y="19283"/>
                  <a:pt x="0" y="19282"/>
                </a:cubicBezTo>
                <a:cubicBezTo>
                  <a:pt x="1818" y="19267"/>
                  <a:pt x="3483" y="18368"/>
                  <a:pt x="4344" y="16938"/>
                </a:cubicBezTo>
                <a:cubicBezTo>
                  <a:pt x="5176" y="15556"/>
                  <a:pt x="5131" y="13885"/>
                  <a:pt x="4225" y="12541"/>
                </a:cubicBezTo>
                <a:cubicBezTo>
                  <a:pt x="1242" y="7834"/>
                  <a:pt x="3942" y="1870"/>
                  <a:pt x="9749" y="341"/>
                </a:cubicBezTo>
                <a:cubicBezTo>
                  <a:pt x="12447" y="-369"/>
                  <a:pt x="15187" y="69"/>
                  <a:pt x="17364" y="1299"/>
                </a:cubicBezTo>
                <a:cubicBezTo>
                  <a:pt x="19523" y="2518"/>
                  <a:pt x="21129" y="4517"/>
                  <a:pt x="21600" y="6970"/>
                </a:cubicBezTo>
                <a:cubicBezTo>
                  <a:pt x="20606" y="7284"/>
                  <a:pt x="19680" y="7750"/>
                  <a:pt x="18864" y="8346"/>
                </a:cubicBezTo>
                <a:cubicBezTo>
                  <a:pt x="18010" y="8969"/>
                  <a:pt x="17290" y="9726"/>
                  <a:pt x="16738" y="10578"/>
                </a:cubicBezTo>
                <a:cubicBezTo>
                  <a:pt x="17655" y="9092"/>
                  <a:pt x="17520" y="7441"/>
                  <a:pt x="16685" y="6154"/>
                </a:cubicBezTo>
                <a:cubicBezTo>
                  <a:pt x="15848" y="4864"/>
                  <a:pt x="14306" y="3936"/>
                  <a:pt x="12403" y="3925"/>
                </a:cubicBezTo>
                <a:cubicBezTo>
                  <a:pt x="8403" y="3901"/>
                  <a:pt x="5978" y="7861"/>
                  <a:pt x="8156" y="10858"/>
                </a:cubicBezTo>
                <a:cubicBezTo>
                  <a:pt x="9147" y="12465"/>
                  <a:pt x="9514" y="14319"/>
                  <a:pt x="9201" y="16132"/>
                </a:cubicBezTo>
                <a:cubicBezTo>
                  <a:pt x="8857" y="18122"/>
                  <a:pt x="7716" y="19934"/>
                  <a:pt x="5992" y="212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25394" tIns="25394" rIns="25394" bIns="25394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" name="Фигура">
            <a:extLst>
              <a:ext uri="{FF2B5EF4-FFF2-40B4-BE49-F238E27FC236}">
                <a16:creationId xmlns:a16="http://schemas.microsoft.com/office/drawing/2014/main" id="{B9716E88-537F-4C9B-9B0E-719E9E9EC5CA}"/>
              </a:ext>
            </a:extLst>
          </p:cNvPr>
          <p:cNvSpPr/>
          <p:nvPr/>
        </p:nvSpPr>
        <p:spPr bwMode="auto">
          <a:xfrm>
            <a:off x="5632981" y="2109103"/>
            <a:ext cx="2827093" cy="1792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2" h="21523" extrusionOk="0">
                <a:moveTo>
                  <a:pt x="0" y="6232"/>
                </a:moveTo>
                <a:cubicBezTo>
                  <a:pt x="852" y="8365"/>
                  <a:pt x="2395" y="9541"/>
                  <a:pt x="3977" y="9264"/>
                </a:cubicBezTo>
                <a:cubicBezTo>
                  <a:pt x="5363" y="9021"/>
                  <a:pt x="6578" y="7682"/>
                  <a:pt x="7205" y="5707"/>
                </a:cubicBezTo>
                <a:cubicBezTo>
                  <a:pt x="8664" y="2005"/>
                  <a:pt x="11089" y="81"/>
                  <a:pt x="13544" y="2"/>
                </a:cubicBezTo>
                <a:cubicBezTo>
                  <a:pt x="15996" y="-77"/>
                  <a:pt x="18462" y="1684"/>
                  <a:pt x="20050" y="5252"/>
                </a:cubicBezTo>
                <a:cubicBezTo>
                  <a:pt x="21195" y="7823"/>
                  <a:pt x="21600" y="10878"/>
                  <a:pt x="21352" y="13779"/>
                </a:cubicBezTo>
                <a:cubicBezTo>
                  <a:pt x="21101" y="16705"/>
                  <a:pt x="20186" y="19492"/>
                  <a:pt x="18649" y="21523"/>
                </a:cubicBezTo>
                <a:cubicBezTo>
                  <a:pt x="18006" y="20661"/>
                  <a:pt x="17278" y="19973"/>
                  <a:pt x="16493" y="19488"/>
                </a:cubicBezTo>
                <a:cubicBezTo>
                  <a:pt x="15686" y="18988"/>
                  <a:pt x="14832" y="18710"/>
                  <a:pt x="13966" y="18664"/>
                </a:cubicBezTo>
                <a:cubicBezTo>
                  <a:pt x="15483" y="18503"/>
                  <a:pt x="16685" y="17116"/>
                  <a:pt x="17322" y="15245"/>
                </a:cubicBezTo>
                <a:cubicBezTo>
                  <a:pt x="17952" y="13396"/>
                  <a:pt x="18033" y="11067"/>
                  <a:pt x="17292" y="8991"/>
                </a:cubicBezTo>
                <a:cubicBezTo>
                  <a:pt x="15699" y="4522"/>
                  <a:pt x="11621" y="4599"/>
                  <a:pt x="10094" y="9126"/>
                </a:cubicBezTo>
                <a:cubicBezTo>
                  <a:pt x="9247" y="11321"/>
                  <a:pt x="7985" y="13037"/>
                  <a:pt x="6488" y="14030"/>
                </a:cubicBezTo>
                <a:cubicBezTo>
                  <a:pt x="4708" y="15212"/>
                  <a:pt x="2715" y="15301"/>
                  <a:pt x="895" y="14280"/>
                </a:cubicBezTo>
                <a:cubicBezTo>
                  <a:pt x="1040" y="12909"/>
                  <a:pt x="1036" y="11509"/>
                  <a:pt x="884" y="10140"/>
                </a:cubicBezTo>
                <a:cubicBezTo>
                  <a:pt x="732" y="8767"/>
                  <a:pt x="433" y="7446"/>
                  <a:pt x="0" y="6232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lIns="25394" tIns="25394" rIns="25394" bIns="25394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14" name="Фигура">
            <a:extLst>
              <a:ext uri="{FF2B5EF4-FFF2-40B4-BE49-F238E27FC236}">
                <a16:creationId xmlns:a16="http://schemas.microsoft.com/office/drawing/2014/main" id="{537C0305-3084-4D80-96CC-A54B2E072A6D}"/>
              </a:ext>
            </a:extLst>
          </p:cNvPr>
          <p:cNvSpPr/>
          <p:nvPr/>
        </p:nvSpPr>
        <p:spPr bwMode="auto">
          <a:xfrm>
            <a:off x="6441860" y="2874570"/>
            <a:ext cx="2017326" cy="2817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48" h="21288" extrusionOk="0">
                <a:moveTo>
                  <a:pt x="5200" y="0"/>
                </a:moveTo>
                <a:cubicBezTo>
                  <a:pt x="4379" y="1242"/>
                  <a:pt x="4446" y="2710"/>
                  <a:pt x="5378" y="3907"/>
                </a:cubicBezTo>
                <a:cubicBezTo>
                  <a:pt x="6350" y="5155"/>
                  <a:pt x="8121" y="5932"/>
                  <a:pt x="10049" y="5957"/>
                </a:cubicBezTo>
                <a:cubicBezTo>
                  <a:pt x="16686" y="5937"/>
                  <a:pt x="21600" y="10577"/>
                  <a:pt x="20065" y="15414"/>
                </a:cubicBezTo>
                <a:cubicBezTo>
                  <a:pt x="19354" y="17654"/>
                  <a:pt x="17400" y="19398"/>
                  <a:pt x="14914" y="20386"/>
                </a:cubicBezTo>
                <a:cubicBezTo>
                  <a:pt x="12460" y="21361"/>
                  <a:pt x="9480" y="21600"/>
                  <a:pt x="6624" y="20835"/>
                </a:cubicBezTo>
                <a:cubicBezTo>
                  <a:pt x="6811" y="19969"/>
                  <a:pt x="6808" y="19086"/>
                  <a:pt x="6613" y="18221"/>
                </a:cubicBezTo>
                <a:cubicBezTo>
                  <a:pt x="6407" y="17303"/>
                  <a:pt x="5989" y="16419"/>
                  <a:pt x="5377" y="15608"/>
                </a:cubicBezTo>
                <a:cubicBezTo>
                  <a:pt x="6477" y="17113"/>
                  <a:pt x="8517" y="17801"/>
                  <a:pt x="10490" y="17694"/>
                </a:cubicBezTo>
                <a:cubicBezTo>
                  <a:pt x="12437" y="17588"/>
                  <a:pt x="14296" y="16710"/>
                  <a:pt x="15153" y="15140"/>
                </a:cubicBezTo>
                <a:cubicBezTo>
                  <a:pt x="15879" y="13810"/>
                  <a:pt x="15584" y="12423"/>
                  <a:pt x="14648" y="11362"/>
                </a:cubicBezTo>
                <a:cubicBezTo>
                  <a:pt x="13673" y="10255"/>
                  <a:pt x="12000" y="9495"/>
                  <a:pt x="10002" y="9508"/>
                </a:cubicBezTo>
                <a:cubicBezTo>
                  <a:pt x="7494" y="9514"/>
                  <a:pt x="5074" y="8822"/>
                  <a:pt x="3209" y="7567"/>
                </a:cubicBezTo>
                <a:cubicBezTo>
                  <a:pt x="1505" y="6420"/>
                  <a:pt x="373" y="4872"/>
                  <a:pt x="0" y="3179"/>
                </a:cubicBezTo>
                <a:cubicBezTo>
                  <a:pt x="1075" y="2889"/>
                  <a:pt x="2077" y="2464"/>
                  <a:pt x="2963" y="1922"/>
                </a:cubicBezTo>
                <a:cubicBezTo>
                  <a:pt x="3848" y="1381"/>
                  <a:pt x="4605" y="731"/>
                  <a:pt x="5200" y="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25394" tIns="25394" rIns="25394" bIns="25394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15" name="Фигура">
            <a:extLst>
              <a:ext uri="{FF2B5EF4-FFF2-40B4-BE49-F238E27FC236}">
                <a16:creationId xmlns:a16="http://schemas.microsoft.com/office/drawing/2014/main" id="{B7E7DF27-98AF-4990-AFA3-021FF5E976B9}"/>
              </a:ext>
            </a:extLst>
          </p:cNvPr>
          <p:cNvSpPr>
            <a:spLocks/>
          </p:cNvSpPr>
          <p:nvPr/>
        </p:nvSpPr>
        <p:spPr bwMode="auto">
          <a:xfrm>
            <a:off x="3734373" y="3899968"/>
            <a:ext cx="2826741" cy="1792478"/>
          </a:xfrm>
          <a:custGeom>
            <a:avLst/>
            <a:gdLst>
              <a:gd name="T0" fmla="*/ 2532785 w 21419"/>
              <a:gd name="T1" fmla="*/ 1605709 h 21413"/>
              <a:gd name="T2" fmla="*/ 2532785 w 21419"/>
              <a:gd name="T3" fmla="*/ 1605709 h 21413"/>
              <a:gd name="T4" fmla="*/ 2532785 w 21419"/>
              <a:gd name="T5" fmla="*/ 1605709 h 21413"/>
              <a:gd name="T6" fmla="*/ 2532785 w 21419"/>
              <a:gd name="T7" fmla="*/ 1605709 h 21413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19" h="21413" extrusionOk="0">
                <a:moveTo>
                  <a:pt x="20522" y="7210"/>
                </a:moveTo>
                <a:cubicBezTo>
                  <a:pt x="20382" y="8533"/>
                  <a:pt x="20381" y="9882"/>
                  <a:pt x="20519" y="11205"/>
                </a:cubicBezTo>
                <a:cubicBezTo>
                  <a:pt x="20666" y="12627"/>
                  <a:pt x="20971" y="13997"/>
                  <a:pt x="21419" y="15252"/>
                </a:cubicBezTo>
                <a:cubicBezTo>
                  <a:pt x="20660" y="13260"/>
                  <a:pt x="19276" y="12072"/>
                  <a:pt x="17803" y="12147"/>
                </a:cubicBezTo>
                <a:cubicBezTo>
                  <a:pt x="16365" y="12220"/>
                  <a:pt x="15058" y="13490"/>
                  <a:pt x="14370" y="15483"/>
                </a:cubicBezTo>
                <a:cubicBezTo>
                  <a:pt x="12950" y="19190"/>
                  <a:pt x="10560" y="21197"/>
                  <a:pt x="8105" y="21396"/>
                </a:cubicBezTo>
                <a:cubicBezTo>
                  <a:pt x="5597" y="21600"/>
                  <a:pt x="3037" y="19918"/>
                  <a:pt x="1398" y="16324"/>
                </a:cubicBezTo>
                <a:cubicBezTo>
                  <a:pt x="224" y="13749"/>
                  <a:pt x="-181" y="10664"/>
                  <a:pt x="72" y="7737"/>
                </a:cubicBezTo>
                <a:cubicBezTo>
                  <a:pt x="323" y="4828"/>
                  <a:pt x="1226" y="2053"/>
                  <a:pt x="2741" y="0"/>
                </a:cubicBezTo>
                <a:cubicBezTo>
                  <a:pt x="3429" y="905"/>
                  <a:pt x="4212" y="1616"/>
                  <a:pt x="5054" y="2102"/>
                </a:cubicBezTo>
                <a:cubicBezTo>
                  <a:pt x="5896" y="2589"/>
                  <a:pt x="6786" y="2843"/>
                  <a:pt x="7683" y="2852"/>
                </a:cubicBezTo>
                <a:cubicBezTo>
                  <a:pt x="5872" y="2837"/>
                  <a:pt x="4481" y="4579"/>
                  <a:pt x="3898" y="6861"/>
                </a:cubicBezTo>
                <a:cubicBezTo>
                  <a:pt x="3289" y="9244"/>
                  <a:pt x="3573" y="12141"/>
                  <a:pt x="4982" y="14145"/>
                </a:cubicBezTo>
                <a:cubicBezTo>
                  <a:pt x="5981" y="15565"/>
                  <a:pt x="7279" y="16002"/>
                  <a:pt x="8469" y="15629"/>
                </a:cubicBezTo>
                <a:cubicBezTo>
                  <a:pt x="9618" y="15270"/>
                  <a:pt x="10676" y="14152"/>
                  <a:pt x="11303" y="12360"/>
                </a:cubicBezTo>
                <a:cubicBezTo>
                  <a:pt x="12282" y="9786"/>
                  <a:pt x="13832" y="7876"/>
                  <a:pt x="15653" y="6999"/>
                </a:cubicBezTo>
                <a:cubicBezTo>
                  <a:pt x="17247" y="6231"/>
                  <a:pt x="18957" y="6306"/>
                  <a:pt x="20522" y="721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25394" tIns="25394" rIns="25394" bIns="25394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6" name="Фигура">
            <a:extLst>
              <a:ext uri="{FF2B5EF4-FFF2-40B4-BE49-F238E27FC236}">
                <a16:creationId xmlns:a16="http://schemas.microsoft.com/office/drawing/2014/main" id="{C6DDB209-7AC3-4862-BBE9-D17FB8730FEC}"/>
              </a:ext>
            </a:extLst>
          </p:cNvPr>
          <p:cNvSpPr/>
          <p:nvPr/>
        </p:nvSpPr>
        <p:spPr bwMode="auto">
          <a:xfrm>
            <a:off x="3735258" y="2104673"/>
            <a:ext cx="2015555" cy="2845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4" h="21141" extrusionOk="0">
                <a:moveTo>
                  <a:pt x="21504" y="17815"/>
                </a:moveTo>
                <a:cubicBezTo>
                  <a:pt x="20358" y="18103"/>
                  <a:pt x="19290" y="18522"/>
                  <a:pt x="18344" y="19057"/>
                </a:cubicBezTo>
                <a:cubicBezTo>
                  <a:pt x="17318" y="19637"/>
                  <a:pt x="16452" y="20344"/>
                  <a:pt x="15791" y="21141"/>
                </a:cubicBezTo>
                <a:cubicBezTo>
                  <a:pt x="16842" y="19927"/>
                  <a:pt x="16889" y="18416"/>
                  <a:pt x="15912" y="17172"/>
                </a:cubicBezTo>
                <a:cubicBezTo>
                  <a:pt x="14891" y="15871"/>
                  <a:pt x="12920" y="15070"/>
                  <a:pt x="10791" y="15092"/>
                </a:cubicBezTo>
                <a:cubicBezTo>
                  <a:pt x="7898" y="15105"/>
                  <a:pt x="5265" y="14320"/>
                  <a:pt x="3322" y="13032"/>
                </a:cubicBezTo>
                <a:cubicBezTo>
                  <a:pt x="1347" y="11723"/>
                  <a:pt x="81" y="9892"/>
                  <a:pt x="4" y="7843"/>
                </a:cubicBezTo>
                <a:cubicBezTo>
                  <a:pt x="-96" y="5178"/>
                  <a:pt x="1696" y="2876"/>
                  <a:pt x="4450" y="1466"/>
                </a:cubicBezTo>
                <a:cubicBezTo>
                  <a:pt x="7229" y="43"/>
                  <a:pt x="10966" y="-459"/>
                  <a:pt x="14582" y="474"/>
                </a:cubicBezTo>
                <a:cubicBezTo>
                  <a:pt x="14376" y="1269"/>
                  <a:pt x="14353" y="2083"/>
                  <a:pt x="14514" y="2884"/>
                </a:cubicBezTo>
                <a:cubicBezTo>
                  <a:pt x="14687" y="3738"/>
                  <a:pt x="15066" y="4565"/>
                  <a:pt x="15636" y="5330"/>
                </a:cubicBezTo>
                <a:cubicBezTo>
                  <a:pt x="13142" y="2756"/>
                  <a:pt x="7583" y="3025"/>
                  <a:pt x="5625" y="5815"/>
                </a:cubicBezTo>
                <a:cubicBezTo>
                  <a:pt x="3737" y="8505"/>
                  <a:pt x="6605" y="11633"/>
                  <a:pt x="10904" y="11572"/>
                </a:cubicBezTo>
                <a:cubicBezTo>
                  <a:pt x="13526" y="11561"/>
                  <a:pt x="16063" y="12223"/>
                  <a:pt x="18030" y="13430"/>
                </a:cubicBezTo>
                <a:cubicBezTo>
                  <a:pt x="19883" y="14568"/>
                  <a:pt x="21110" y="16118"/>
                  <a:pt x="21504" y="17815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lIns="25394" tIns="25394" rIns="25394" bIns="25394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17" name="Фигура">
            <a:extLst>
              <a:ext uri="{FF2B5EF4-FFF2-40B4-BE49-F238E27FC236}">
                <a16:creationId xmlns:a16="http://schemas.microsoft.com/office/drawing/2014/main" id="{66F0A49A-EFAC-4E82-B18D-2DE292675DC1}"/>
              </a:ext>
            </a:extLst>
          </p:cNvPr>
          <p:cNvSpPr>
            <a:spLocks/>
          </p:cNvSpPr>
          <p:nvPr/>
        </p:nvSpPr>
        <p:spPr bwMode="auto">
          <a:xfrm>
            <a:off x="6578662" y="1877062"/>
            <a:ext cx="519694" cy="717360"/>
          </a:xfrm>
          <a:custGeom>
            <a:avLst/>
            <a:gdLst>
              <a:gd name="T0" fmla="*/ 465650 w 21600"/>
              <a:gd name="T1" fmla="*/ 642614 h 21600"/>
              <a:gd name="T2" fmla="*/ 465650 w 21600"/>
              <a:gd name="T3" fmla="*/ 642614 h 21600"/>
              <a:gd name="T4" fmla="*/ 465650 w 21600"/>
              <a:gd name="T5" fmla="*/ 642614 h 21600"/>
              <a:gd name="T6" fmla="*/ 465650 w 21600"/>
              <a:gd name="T7" fmla="*/ 642614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599" y="19319"/>
                  <a:pt x="2450" y="16801"/>
                  <a:pt x="2484" y="14243"/>
                </a:cubicBezTo>
                <a:cubicBezTo>
                  <a:pt x="2517" y="11783"/>
                  <a:pt x="1795" y="9348"/>
                  <a:pt x="369" y="7115"/>
                </a:cubicBezTo>
                <a:cubicBezTo>
                  <a:pt x="2954" y="5544"/>
                  <a:pt x="5729" y="4145"/>
                  <a:pt x="8660" y="2935"/>
                </a:cubicBezTo>
                <a:cubicBezTo>
                  <a:pt x="11475" y="1774"/>
                  <a:pt x="14423" y="792"/>
                  <a:pt x="17472" y="0"/>
                </a:cubicBezTo>
                <a:cubicBezTo>
                  <a:pt x="18424" y="1392"/>
                  <a:pt x="19249" y="2828"/>
                  <a:pt x="19941" y="4299"/>
                </a:cubicBezTo>
                <a:cubicBezTo>
                  <a:pt x="20628" y="5761"/>
                  <a:pt x="21182" y="7254"/>
                  <a:pt x="21600" y="8768"/>
                </a:cubicBezTo>
                <a:cubicBezTo>
                  <a:pt x="17647" y="9790"/>
                  <a:pt x="13931" y="11242"/>
                  <a:pt x="10580" y="13074"/>
                </a:cubicBezTo>
                <a:cubicBezTo>
                  <a:pt x="6331" y="15397"/>
                  <a:pt x="2739" y="18292"/>
                  <a:pt x="0" y="2160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25394" tIns="25394" rIns="25394" bIns="25394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" name="Фигура">
            <a:extLst>
              <a:ext uri="{FF2B5EF4-FFF2-40B4-BE49-F238E27FC236}">
                <a16:creationId xmlns:a16="http://schemas.microsoft.com/office/drawing/2014/main" id="{4361F79A-10EF-4228-9F8B-871D57F750CE}"/>
              </a:ext>
            </a:extLst>
          </p:cNvPr>
          <p:cNvSpPr>
            <a:spLocks/>
          </p:cNvSpPr>
          <p:nvPr/>
        </p:nvSpPr>
        <p:spPr bwMode="auto">
          <a:xfrm>
            <a:off x="7474417" y="3430146"/>
            <a:ext cx="825921" cy="469406"/>
          </a:xfrm>
          <a:custGeom>
            <a:avLst/>
            <a:gdLst>
              <a:gd name="T0" fmla="*/ 740033 w 21600"/>
              <a:gd name="T1" fmla="*/ 420496 h 21600"/>
              <a:gd name="T2" fmla="*/ 740033 w 21600"/>
              <a:gd name="T3" fmla="*/ 420496 h 21600"/>
              <a:gd name="T4" fmla="*/ 740033 w 21600"/>
              <a:gd name="T5" fmla="*/ 420496 h 21600"/>
              <a:gd name="T6" fmla="*/ 740033 w 21600"/>
              <a:gd name="T7" fmla="*/ 42049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10760"/>
                </a:moveTo>
                <a:cubicBezTo>
                  <a:pt x="2417" y="10535"/>
                  <a:pt x="4758" y="9197"/>
                  <a:pt x="6789" y="6881"/>
                </a:cubicBezTo>
                <a:cubicBezTo>
                  <a:pt x="8363" y="5087"/>
                  <a:pt x="9712" y="2745"/>
                  <a:pt x="10754" y="0"/>
                </a:cubicBezTo>
                <a:cubicBezTo>
                  <a:pt x="12712" y="1261"/>
                  <a:pt x="14607" y="2807"/>
                  <a:pt x="16420" y="4621"/>
                </a:cubicBezTo>
                <a:cubicBezTo>
                  <a:pt x="18243" y="6446"/>
                  <a:pt x="19975" y="8537"/>
                  <a:pt x="21600" y="10871"/>
                </a:cubicBezTo>
                <a:cubicBezTo>
                  <a:pt x="20909" y="12874"/>
                  <a:pt x="20124" y="14771"/>
                  <a:pt x="19252" y="16541"/>
                </a:cubicBezTo>
                <a:cubicBezTo>
                  <a:pt x="18348" y="18376"/>
                  <a:pt x="17355" y="20069"/>
                  <a:pt x="16284" y="21600"/>
                </a:cubicBezTo>
                <a:cubicBezTo>
                  <a:pt x="14086" y="18339"/>
                  <a:pt x="11599" y="15738"/>
                  <a:pt x="8920" y="13900"/>
                </a:cubicBezTo>
                <a:cubicBezTo>
                  <a:pt x="6074" y="11946"/>
                  <a:pt x="3055" y="10883"/>
                  <a:pt x="0" y="1076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25394" tIns="25394" rIns="25394" bIns="25394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" name="Фигура">
            <a:extLst>
              <a:ext uri="{FF2B5EF4-FFF2-40B4-BE49-F238E27FC236}">
                <a16:creationId xmlns:a16="http://schemas.microsoft.com/office/drawing/2014/main" id="{DFE1E4D6-038E-41C3-A73A-D25B6C3D7DCA}"/>
              </a:ext>
            </a:extLst>
          </p:cNvPr>
          <p:cNvSpPr>
            <a:spLocks/>
          </p:cNvSpPr>
          <p:nvPr/>
        </p:nvSpPr>
        <p:spPr bwMode="auto">
          <a:xfrm>
            <a:off x="6584353" y="3899014"/>
            <a:ext cx="836871" cy="475307"/>
          </a:xfrm>
          <a:custGeom>
            <a:avLst/>
            <a:gdLst>
              <a:gd name="T0" fmla="*/ 749844 w 21600"/>
              <a:gd name="T1" fmla="*/ 425782 h 21600"/>
              <a:gd name="T2" fmla="*/ 749844 w 21600"/>
              <a:gd name="T3" fmla="*/ 425782 h 21600"/>
              <a:gd name="T4" fmla="*/ 749844 w 21600"/>
              <a:gd name="T5" fmla="*/ 425782 h 21600"/>
              <a:gd name="T6" fmla="*/ 749844 w 21600"/>
              <a:gd name="T7" fmla="*/ 425782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5318" y="0"/>
                </a:moveTo>
                <a:cubicBezTo>
                  <a:pt x="4313" y="1490"/>
                  <a:pt x="3372" y="3109"/>
                  <a:pt x="2504" y="4844"/>
                </a:cubicBezTo>
                <a:cubicBezTo>
                  <a:pt x="1583" y="6682"/>
                  <a:pt x="746" y="8645"/>
                  <a:pt x="0" y="10714"/>
                </a:cubicBezTo>
                <a:cubicBezTo>
                  <a:pt x="1578" y="13110"/>
                  <a:pt x="3279" y="15245"/>
                  <a:pt x="5081" y="17090"/>
                </a:cubicBezTo>
                <a:cubicBezTo>
                  <a:pt x="6828" y="18879"/>
                  <a:pt x="8662" y="20388"/>
                  <a:pt x="10561" y="21600"/>
                </a:cubicBezTo>
                <a:cubicBezTo>
                  <a:pt x="11799" y="18352"/>
                  <a:pt x="13454" y="15662"/>
                  <a:pt x="15392" y="13750"/>
                </a:cubicBezTo>
                <a:cubicBezTo>
                  <a:pt x="17296" y="11872"/>
                  <a:pt x="19421" y="10796"/>
                  <a:pt x="21600" y="10605"/>
                </a:cubicBezTo>
                <a:cubicBezTo>
                  <a:pt x="18748" y="10634"/>
                  <a:pt x="15914" y="9790"/>
                  <a:pt x="13225" y="8111"/>
                </a:cubicBezTo>
                <a:cubicBezTo>
                  <a:pt x="10326" y="6300"/>
                  <a:pt x="7644" y="3549"/>
                  <a:pt x="531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lIns="25394" tIns="25394" rIns="25394" bIns="25394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" name="Фигура">
            <a:extLst>
              <a:ext uri="{FF2B5EF4-FFF2-40B4-BE49-F238E27FC236}">
                <a16:creationId xmlns:a16="http://schemas.microsoft.com/office/drawing/2014/main" id="{33AF9FDE-4888-416B-99BD-8154E791569E}"/>
              </a:ext>
            </a:extLst>
          </p:cNvPr>
          <p:cNvSpPr>
            <a:spLocks/>
          </p:cNvSpPr>
          <p:nvPr/>
        </p:nvSpPr>
        <p:spPr bwMode="auto">
          <a:xfrm>
            <a:off x="6119707" y="4442949"/>
            <a:ext cx="435154" cy="719725"/>
          </a:xfrm>
          <a:custGeom>
            <a:avLst/>
            <a:gdLst>
              <a:gd name="T0" fmla="*/ 389902 w 21574"/>
              <a:gd name="T1" fmla="*/ 644733 h 21600"/>
              <a:gd name="T2" fmla="*/ 389902 w 21574"/>
              <a:gd name="T3" fmla="*/ 644733 h 21600"/>
              <a:gd name="T4" fmla="*/ 389902 w 21574"/>
              <a:gd name="T5" fmla="*/ 644733 h 21600"/>
              <a:gd name="T6" fmla="*/ 389902 w 21574"/>
              <a:gd name="T7" fmla="*/ 644733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74" h="21600" extrusionOk="0">
                <a:moveTo>
                  <a:pt x="978" y="0"/>
                </a:moveTo>
                <a:cubicBezTo>
                  <a:pt x="354" y="2258"/>
                  <a:pt x="28" y="4543"/>
                  <a:pt x="2" y="6833"/>
                </a:cubicBezTo>
                <a:cubicBezTo>
                  <a:pt x="-26" y="9306"/>
                  <a:pt x="296" y="11776"/>
                  <a:pt x="964" y="14216"/>
                </a:cubicBezTo>
                <a:cubicBezTo>
                  <a:pt x="4922" y="14424"/>
                  <a:pt x="8759" y="15146"/>
                  <a:pt x="12215" y="16333"/>
                </a:cubicBezTo>
                <a:cubicBezTo>
                  <a:pt x="15970" y="17623"/>
                  <a:pt x="19175" y="19426"/>
                  <a:pt x="21574" y="21600"/>
                </a:cubicBezTo>
                <a:cubicBezTo>
                  <a:pt x="18745" y="18509"/>
                  <a:pt x="16825" y="15144"/>
                  <a:pt x="15901" y="11655"/>
                </a:cubicBezTo>
                <a:cubicBezTo>
                  <a:pt x="15031" y="8373"/>
                  <a:pt x="15055" y="5027"/>
                  <a:pt x="15971" y="1749"/>
                </a:cubicBezTo>
                <a:cubicBezTo>
                  <a:pt x="13481" y="1261"/>
                  <a:pt x="10943" y="869"/>
                  <a:pt x="8372" y="574"/>
                </a:cubicBezTo>
                <a:cubicBezTo>
                  <a:pt x="5928" y="294"/>
                  <a:pt x="3459" y="102"/>
                  <a:pt x="978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25394" tIns="25394" rIns="25394" bIns="25394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1" name="Фигура">
            <a:extLst>
              <a:ext uri="{FF2B5EF4-FFF2-40B4-BE49-F238E27FC236}">
                <a16:creationId xmlns:a16="http://schemas.microsoft.com/office/drawing/2014/main" id="{E6FFCFA1-869E-451A-9DE1-F34E4D951B85}"/>
              </a:ext>
            </a:extLst>
          </p:cNvPr>
          <p:cNvSpPr>
            <a:spLocks/>
          </p:cNvSpPr>
          <p:nvPr/>
        </p:nvSpPr>
        <p:spPr bwMode="auto">
          <a:xfrm>
            <a:off x="6974791" y="4946613"/>
            <a:ext cx="439231" cy="744131"/>
          </a:xfrm>
          <a:custGeom>
            <a:avLst/>
            <a:gdLst>
              <a:gd name="T0" fmla="*/ 393555 w 21590"/>
              <a:gd name="T1" fmla="*/ 666596 h 21600"/>
              <a:gd name="T2" fmla="*/ 393555 w 21590"/>
              <a:gd name="T3" fmla="*/ 666596 h 21600"/>
              <a:gd name="T4" fmla="*/ 393555 w 21590"/>
              <a:gd name="T5" fmla="*/ 666596 h 21600"/>
              <a:gd name="T6" fmla="*/ 393555 w 21590"/>
              <a:gd name="T7" fmla="*/ 66659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0" h="21600" extrusionOk="0">
                <a:moveTo>
                  <a:pt x="6180" y="20003"/>
                </a:moveTo>
                <a:cubicBezTo>
                  <a:pt x="8533" y="20471"/>
                  <a:pt x="10939" y="20840"/>
                  <a:pt x="13381" y="21108"/>
                </a:cubicBezTo>
                <a:cubicBezTo>
                  <a:pt x="15768" y="21370"/>
                  <a:pt x="18183" y="21534"/>
                  <a:pt x="20608" y="21600"/>
                </a:cubicBezTo>
                <a:cubicBezTo>
                  <a:pt x="21272" y="19324"/>
                  <a:pt x="21600" y="17019"/>
                  <a:pt x="21590" y="14710"/>
                </a:cubicBezTo>
                <a:cubicBezTo>
                  <a:pt x="21579" y="12392"/>
                  <a:pt x="21228" y="10080"/>
                  <a:pt x="20540" y="7798"/>
                </a:cubicBezTo>
                <a:cubicBezTo>
                  <a:pt x="16481" y="7552"/>
                  <a:pt x="12569" y="6765"/>
                  <a:pt x="9098" y="5498"/>
                </a:cubicBezTo>
                <a:cubicBezTo>
                  <a:pt x="5353" y="4130"/>
                  <a:pt x="2230" y="2243"/>
                  <a:pt x="0" y="0"/>
                </a:cubicBezTo>
                <a:cubicBezTo>
                  <a:pt x="2813" y="2901"/>
                  <a:pt x="4800" y="6056"/>
                  <a:pt x="5881" y="9338"/>
                </a:cubicBezTo>
                <a:cubicBezTo>
                  <a:pt x="7039" y="12855"/>
                  <a:pt x="7140" y="16466"/>
                  <a:pt x="6180" y="2000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25394" tIns="25394" rIns="25394" bIns="25394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2" name="Фигура">
            <a:extLst>
              <a:ext uri="{FF2B5EF4-FFF2-40B4-BE49-F238E27FC236}">
                <a16:creationId xmlns:a16="http://schemas.microsoft.com/office/drawing/2014/main" id="{B86DDCAE-5D53-4A40-A57B-45BD2C6E04A0}"/>
              </a:ext>
            </a:extLst>
          </p:cNvPr>
          <p:cNvSpPr>
            <a:spLocks/>
          </p:cNvSpPr>
          <p:nvPr/>
        </p:nvSpPr>
        <p:spPr bwMode="auto">
          <a:xfrm>
            <a:off x="5099522" y="5208160"/>
            <a:ext cx="523472" cy="721317"/>
          </a:xfrm>
          <a:custGeom>
            <a:avLst/>
            <a:gdLst>
              <a:gd name="T0" fmla="*/ 469036 w 21600"/>
              <a:gd name="T1" fmla="*/ 646159 h 21600"/>
              <a:gd name="T2" fmla="*/ 469036 w 21600"/>
              <a:gd name="T3" fmla="*/ 646159 h 21600"/>
              <a:gd name="T4" fmla="*/ 469036 w 21600"/>
              <a:gd name="T5" fmla="*/ 646159 h 21600"/>
              <a:gd name="T6" fmla="*/ 469036 w 21600"/>
              <a:gd name="T7" fmla="*/ 646159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12716"/>
                </a:moveTo>
                <a:cubicBezTo>
                  <a:pt x="367" y="14244"/>
                  <a:pt x="886" y="15750"/>
                  <a:pt x="1554" y="17223"/>
                </a:cubicBezTo>
                <a:cubicBezTo>
                  <a:pt x="2234" y="18725"/>
                  <a:pt x="3067" y="20188"/>
                  <a:pt x="4046" y="21600"/>
                </a:cubicBezTo>
                <a:cubicBezTo>
                  <a:pt x="7156" y="20827"/>
                  <a:pt x="10151" y="19829"/>
                  <a:pt x="12986" y="18621"/>
                </a:cubicBezTo>
                <a:cubicBezTo>
                  <a:pt x="15833" y="17407"/>
                  <a:pt x="18504" y="15988"/>
                  <a:pt x="20958" y="14384"/>
                </a:cubicBezTo>
                <a:cubicBezTo>
                  <a:pt x="19414" y="12122"/>
                  <a:pt x="18670" y="9616"/>
                  <a:pt x="18792" y="7093"/>
                </a:cubicBezTo>
                <a:cubicBezTo>
                  <a:pt x="18913" y="4597"/>
                  <a:pt x="19877" y="2161"/>
                  <a:pt x="21600" y="0"/>
                </a:cubicBezTo>
                <a:cubicBezTo>
                  <a:pt x="19027" y="2933"/>
                  <a:pt x="15809" y="5540"/>
                  <a:pt x="12076" y="7719"/>
                </a:cubicBezTo>
                <a:cubicBezTo>
                  <a:pt x="8442" y="9840"/>
                  <a:pt x="4365" y="11527"/>
                  <a:pt x="0" y="1271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lIns="25394" tIns="25394" rIns="25394" bIns="25394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3" name="Фигура">
            <a:extLst>
              <a:ext uri="{FF2B5EF4-FFF2-40B4-BE49-F238E27FC236}">
                <a16:creationId xmlns:a16="http://schemas.microsoft.com/office/drawing/2014/main" id="{06BA7130-76AD-4CE4-B8DA-C97F006D7DF6}"/>
              </a:ext>
            </a:extLst>
          </p:cNvPr>
          <p:cNvSpPr>
            <a:spLocks/>
          </p:cNvSpPr>
          <p:nvPr/>
        </p:nvSpPr>
        <p:spPr bwMode="auto">
          <a:xfrm>
            <a:off x="5219895" y="4204772"/>
            <a:ext cx="531218" cy="747467"/>
          </a:xfrm>
          <a:custGeom>
            <a:avLst/>
            <a:gdLst>
              <a:gd name="T0" fmla="*/ 475976 w 21600"/>
              <a:gd name="T1" fmla="*/ 669585 h 21600"/>
              <a:gd name="T2" fmla="*/ 475976 w 21600"/>
              <a:gd name="T3" fmla="*/ 669585 h 21600"/>
              <a:gd name="T4" fmla="*/ 475976 w 21600"/>
              <a:gd name="T5" fmla="*/ 669585 h 21600"/>
              <a:gd name="T6" fmla="*/ 475976 w 21600"/>
              <a:gd name="T7" fmla="*/ 669585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787" y="19325"/>
                  <a:pt x="2775" y="16776"/>
                  <a:pt x="2880" y="14171"/>
                </a:cubicBezTo>
                <a:cubicBezTo>
                  <a:pt x="2981" y="11650"/>
                  <a:pt x="2252" y="9147"/>
                  <a:pt x="750" y="6862"/>
                </a:cubicBezTo>
                <a:cubicBezTo>
                  <a:pt x="3286" y="5390"/>
                  <a:pt x="5989" y="4071"/>
                  <a:pt x="8832" y="2916"/>
                </a:cubicBezTo>
                <a:cubicBezTo>
                  <a:pt x="11639" y="1776"/>
                  <a:pt x="14574" y="801"/>
                  <a:pt x="17605" y="0"/>
                </a:cubicBezTo>
                <a:cubicBezTo>
                  <a:pt x="18624" y="1352"/>
                  <a:pt x="19475" y="2765"/>
                  <a:pt x="20149" y="4222"/>
                </a:cubicBezTo>
                <a:cubicBezTo>
                  <a:pt x="20805" y="5641"/>
                  <a:pt x="21290" y="7097"/>
                  <a:pt x="21600" y="8575"/>
                </a:cubicBezTo>
                <a:cubicBezTo>
                  <a:pt x="17578" y="9607"/>
                  <a:pt x="13811" y="11085"/>
                  <a:pt x="10439" y="12955"/>
                </a:cubicBezTo>
                <a:cubicBezTo>
                  <a:pt x="6186" y="15315"/>
                  <a:pt x="2637" y="18254"/>
                  <a:pt x="0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lIns="25394" tIns="25394" rIns="25394" bIns="25394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4" name="Фигура">
            <a:extLst>
              <a:ext uri="{FF2B5EF4-FFF2-40B4-BE49-F238E27FC236}">
                <a16:creationId xmlns:a16="http://schemas.microsoft.com/office/drawing/2014/main" id="{42EAB656-21AC-48AA-8B52-E516837D677E}"/>
              </a:ext>
            </a:extLst>
          </p:cNvPr>
          <p:cNvSpPr>
            <a:spLocks/>
          </p:cNvSpPr>
          <p:nvPr/>
        </p:nvSpPr>
        <p:spPr bwMode="auto">
          <a:xfrm>
            <a:off x="3890575" y="3902654"/>
            <a:ext cx="859373" cy="476301"/>
          </a:xfrm>
          <a:custGeom>
            <a:avLst/>
            <a:gdLst>
              <a:gd name="T0" fmla="*/ 770006 w 21600"/>
              <a:gd name="T1" fmla="*/ 426673 h 21600"/>
              <a:gd name="T2" fmla="*/ 770006 w 21600"/>
              <a:gd name="T3" fmla="*/ 426673 h 21600"/>
              <a:gd name="T4" fmla="*/ 770006 w 21600"/>
              <a:gd name="T5" fmla="*/ 426673 h 21600"/>
              <a:gd name="T6" fmla="*/ 770006 w 21600"/>
              <a:gd name="T7" fmla="*/ 426673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5129" y="0"/>
                </a:moveTo>
                <a:cubicBezTo>
                  <a:pt x="4121" y="1566"/>
                  <a:pt x="3178" y="3264"/>
                  <a:pt x="2308" y="5080"/>
                </a:cubicBezTo>
                <a:cubicBezTo>
                  <a:pt x="1467" y="6838"/>
                  <a:pt x="695" y="8701"/>
                  <a:pt x="0" y="10656"/>
                </a:cubicBezTo>
                <a:cubicBezTo>
                  <a:pt x="1457" y="12975"/>
                  <a:pt x="3029" y="15047"/>
                  <a:pt x="4697" y="16845"/>
                </a:cubicBezTo>
                <a:cubicBezTo>
                  <a:pt x="6468" y="18754"/>
                  <a:pt x="8337" y="20347"/>
                  <a:pt x="10280" y="21600"/>
                </a:cubicBezTo>
                <a:cubicBezTo>
                  <a:pt x="11568" y="17986"/>
                  <a:pt x="13374" y="15068"/>
                  <a:pt x="15506" y="13155"/>
                </a:cubicBezTo>
                <a:cubicBezTo>
                  <a:pt x="17398" y="11457"/>
                  <a:pt x="19488" y="10606"/>
                  <a:pt x="21600" y="10673"/>
                </a:cubicBezTo>
                <a:cubicBezTo>
                  <a:pt x="18522" y="10683"/>
                  <a:pt x="15469" y="9698"/>
                  <a:pt x="12583" y="7764"/>
                </a:cubicBezTo>
                <a:cubicBezTo>
                  <a:pt x="9875" y="5949"/>
                  <a:pt x="7355" y="3324"/>
                  <a:pt x="5129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25394" tIns="25394" rIns="25394" bIns="25394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5" name="Фигура">
            <a:extLst>
              <a:ext uri="{FF2B5EF4-FFF2-40B4-BE49-F238E27FC236}">
                <a16:creationId xmlns:a16="http://schemas.microsoft.com/office/drawing/2014/main" id="{AE1C4093-3164-4D7A-B1BE-B4BF3521B68E}"/>
              </a:ext>
            </a:extLst>
          </p:cNvPr>
          <p:cNvSpPr>
            <a:spLocks/>
          </p:cNvSpPr>
          <p:nvPr/>
        </p:nvSpPr>
        <p:spPr bwMode="auto">
          <a:xfrm>
            <a:off x="4756962" y="2103835"/>
            <a:ext cx="444365" cy="714133"/>
          </a:xfrm>
          <a:custGeom>
            <a:avLst/>
            <a:gdLst>
              <a:gd name="T0" fmla="*/ 398155 w 21600"/>
              <a:gd name="T1" fmla="*/ 639724 h 21600"/>
              <a:gd name="T2" fmla="*/ 398155 w 21600"/>
              <a:gd name="T3" fmla="*/ 639724 h 21600"/>
              <a:gd name="T4" fmla="*/ 398155 w 21600"/>
              <a:gd name="T5" fmla="*/ 639724 h 21600"/>
              <a:gd name="T6" fmla="*/ 398155 w 21600"/>
              <a:gd name="T7" fmla="*/ 639724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6540" y="1909"/>
                </a:moveTo>
                <a:cubicBezTo>
                  <a:pt x="14025" y="1323"/>
                  <a:pt x="11437" y="867"/>
                  <a:pt x="8802" y="547"/>
                </a:cubicBezTo>
                <a:cubicBezTo>
                  <a:pt x="6220" y="233"/>
                  <a:pt x="3601" y="50"/>
                  <a:pt x="972" y="0"/>
                </a:cubicBezTo>
                <a:cubicBezTo>
                  <a:pt x="325" y="2403"/>
                  <a:pt x="0" y="4836"/>
                  <a:pt x="0" y="7273"/>
                </a:cubicBezTo>
                <a:cubicBezTo>
                  <a:pt x="0" y="9693"/>
                  <a:pt x="321" y="12109"/>
                  <a:pt x="960" y="14497"/>
                </a:cubicBezTo>
                <a:cubicBezTo>
                  <a:pt x="4680" y="14605"/>
                  <a:pt x="8322" y="15198"/>
                  <a:pt x="11651" y="16237"/>
                </a:cubicBezTo>
                <a:cubicBezTo>
                  <a:pt x="15634" y="17480"/>
                  <a:pt x="19054" y="19324"/>
                  <a:pt x="21600" y="21600"/>
                </a:cubicBezTo>
                <a:cubicBezTo>
                  <a:pt x="18944" y="18491"/>
                  <a:pt x="17165" y="15121"/>
                  <a:pt x="16341" y="11637"/>
                </a:cubicBezTo>
                <a:cubicBezTo>
                  <a:pt x="15578" y="8408"/>
                  <a:pt x="15645" y="5125"/>
                  <a:pt x="16540" y="190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lIns="25394" tIns="25394" rIns="25394" bIns="25394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6" name="Фигура">
            <a:extLst>
              <a:ext uri="{FF2B5EF4-FFF2-40B4-BE49-F238E27FC236}">
                <a16:creationId xmlns:a16="http://schemas.microsoft.com/office/drawing/2014/main" id="{785B0891-3DF1-48A7-B2E1-22AF54B2247D}"/>
              </a:ext>
            </a:extLst>
          </p:cNvPr>
          <p:cNvSpPr>
            <a:spLocks/>
          </p:cNvSpPr>
          <p:nvPr/>
        </p:nvSpPr>
        <p:spPr bwMode="auto">
          <a:xfrm>
            <a:off x="4773939" y="3431687"/>
            <a:ext cx="829776" cy="466846"/>
          </a:xfrm>
          <a:custGeom>
            <a:avLst/>
            <a:gdLst>
              <a:gd name="T0" fmla="*/ 743487 w 21600"/>
              <a:gd name="T1" fmla="*/ 418203 h 21600"/>
              <a:gd name="T2" fmla="*/ 743487 w 21600"/>
              <a:gd name="T3" fmla="*/ 418203 h 21600"/>
              <a:gd name="T4" fmla="*/ 743487 w 21600"/>
              <a:gd name="T5" fmla="*/ 418203 h 21600"/>
              <a:gd name="T6" fmla="*/ 743487 w 21600"/>
              <a:gd name="T7" fmla="*/ 418203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10681"/>
                </a:moveTo>
                <a:cubicBezTo>
                  <a:pt x="2198" y="10456"/>
                  <a:pt x="4339" y="9347"/>
                  <a:pt x="6261" y="7436"/>
                </a:cubicBezTo>
                <a:cubicBezTo>
                  <a:pt x="8112" y="5596"/>
                  <a:pt x="9714" y="3058"/>
                  <a:pt x="10954" y="0"/>
                </a:cubicBezTo>
                <a:cubicBezTo>
                  <a:pt x="12909" y="1320"/>
                  <a:pt x="14796" y="2937"/>
                  <a:pt x="16595" y="4834"/>
                </a:cubicBezTo>
                <a:cubicBezTo>
                  <a:pt x="18361" y="6698"/>
                  <a:pt x="20036" y="8824"/>
                  <a:pt x="21600" y="11190"/>
                </a:cubicBezTo>
                <a:cubicBezTo>
                  <a:pt x="20962" y="13131"/>
                  <a:pt x="20224" y="14962"/>
                  <a:pt x="19395" y="16660"/>
                </a:cubicBezTo>
                <a:cubicBezTo>
                  <a:pt x="18509" y="18475"/>
                  <a:pt x="17524" y="20130"/>
                  <a:pt x="16454" y="21600"/>
                </a:cubicBezTo>
                <a:cubicBezTo>
                  <a:pt x="14142" y="18168"/>
                  <a:pt x="11517" y="15464"/>
                  <a:pt x="8692" y="13603"/>
                </a:cubicBezTo>
                <a:cubicBezTo>
                  <a:pt x="5908" y="11769"/>
                  <a:pt x="2969" y="10781"/>
                  <a:pt x="0" y="1068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25394" tIns="25394" rIns="25394" bIns="25394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7" name="Фигура">
            <a:extLst>
              <a:ext uri="{FF2B5EF4-FFF2-40B4-BE49-F238E27FC236}">
                <a16:creationId xmlns:a16="http://schemas.microsoft.com/office/drawing/2014/main" id="{5139F623-B00B-42F3-AC78-D91D4C03DFDA}"/>
              </a:ext>
            </a:extLst>
          </p:cNvPr>
          <p:cNvSpPr>
            <a:spLocks/>
          </p:cNvSpPr>
          <p:nvPr/>
        </p:nvSpPr>
        <p:spPr bwMode="auto">
          <a:xfrm>
            <a:off x="5635762" y="2632969"/>
            <a:ext cx="446473" cy="725093"/>
          </a:xfrm>
          <a:custGeom>
            <a:avLst/>
            <a:gdLst>
              <a:gd name="T0" fmla="*/ 400043 w 21551"/>
              <a:gd name="T1" fmla="*/ 649542 h 21600"/>
              <a:gd name="T2" fmla="*/ 400043 w 21551"/>
              <a:gd name="T3" fmla="*/ 649542 h 21600"/>
              <a:gd name="T4" fmla="*/ 400043 w 21551"/>
              <a:gd name="T5" fmla="*/ 649542 h 21600"/>
              <a:gd name="T6" fmla="*/ 400043 w 21551"/>
              <a:gd name="T7" fmla="*/ 649542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51" h="21600" extrusionOk="0">
                <a:moveTo>
                  <a:pt x="0" y="0"/>
                </a:moveTo>
                <a:cubicBezTo>
                  <a:pt x="2341" y="2266"/>
                  <a:pt x="5555" y="4138"/>
                  <a:pt x="9355" y="5450"/>
                </a:cubicBezTo>
                <a:cubicBezTo>
                  <a:pt x="12767" y="6627"/>
                  <a:pt x="16561" y="7319"/>
                  <a:pt x="20460" y="7477"/>
                </a:cubicBezTo>
                <a:cubicBezTo>
                  <a:pt x="21128" y="9765"/>
                  <a:pt x="21490" y="12084"/>
                  <a:pt x="21544" y="14410"/>
                </a:cubicBezTo>
                <a:cubicBezTo>
                  <a:pt x="21600" y="16816"/>
                  <a:pt x="21325" y="19222"/>
                  <a:pt x="20723" y="21600"/>
                </a:cubicBezTo>
                <a:cubicBezTo>
                  <a:pt x="18173" y="21543"/>
                  <a:pt x="15634" y="21371"/>
                  <a:pt x="13125" y="21086"/>
                </a:cubicBezTo>
                <a:cubicBezTo>
                  <a:pt x="10548" y="20794"/>
                  <a:pt x="8010" y="20382"/>
                  <a:pt x="5533" y="19856"/>
                </a:cubicBezTo>
                <a:cubicBezTo>
                  <a:pt x="6430" y="16507"/>
                  <a:pt x="6421" y="13089"/>
                  <a:pt x="5507" y="9741"/>
                </a:cubicBezTo>
                <a:cubicBezTo>
                  <a:pt x="4574" y="6326"/>
                  <a:pt x="2712" y="3032"/>
                  <a:pt x="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25394" tIns="25394" rIns="25394" bIns="25394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8" name="Фигура">
            <a:extLst>
              <a:ext uri="{FF2B5EF4-FFF2-40B4-BE49-F238E27FC236}">
                <a16:creationId xmlns:a16="http://schemas.microsoft.com/office/drawing/2014/main" id="{B403F3E0-75FF-4D00-A931-12DADF2F7BE1}"/>
              </a:ext>
            </a:extLst>
          </p:cNvPr>
          <p:cNvSpPr>
            <a:spLocks/>
          </p:cNvSpPr>
          <p:nvPr/>
        </p:nvSpPr>
        <p:spPr bwMode="auto">
          <a:xfrm>
            <a:off x="6443066" y="2890865"/>
            <a:ext cx="506999" cy="695856"/>
          </a:xfrm>
          <a:custGeom>
            <a:avLst/>
            <a:gdLst>
              <a:gd name="T0" fmla="*/ 454275 w 21600"/>
              <a:gd name="T1" fmla="*/ 623351 h 21600"/>
              <a:gd name="T2" fmla="*/ 454275 w 21600"/>
              <a:gd name="T3" fmla="*/ 623351 h 21600"/>
              <a:gd name="T4" fmla="*/ 454275 w 21600"/>
              <a:gd name="T5" fmla="*/ 623351 h 21600"/>
              <a:gd name="T6" fmla="*/ 454275 w 21600"/>
              <a:gd name="T7" fmla="*/ 623351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0205" y="2238"/>
                  <a:pt x="19491" y="4669"/>
                  <a:pt x="19508" y="7127"/>
                </a:cubicBezTo>
                <a:cubicBezTo>
                  <a:pt x="19524" y="9517"/>
                  <a:pt x="20230" y="11878"/>
                  <a:pt x="21581" y="14056"/>
                </a:cubicBezTo>
                <a:cubicBezTo>
                  <a:pt x="19043" y="15781"/>
                  <a:pt x="16253" y="17297"/>
                  <a:pt x="13261" y="18577"/>
                </a:cubicBezTo>
                <a:cubicBezTo>
                  <a:pt x="10355" y="19821"/>
                  <a:pt x="7275" y="20834"/>
                  <a:pt x="4074" y="21600"/>
                </a:cubicBezTo>
                <a:cubicBezTo>
                  <a:pt x="3112" y="20217"/>
                  <a:pt x="2293" y="18783"/>
                  <a:pt x="1622" y="17312"/>
                </a:cubicBezTo>
                <a:cubicBezTo>
                  <a:pt x="909" y="15746"/>
                  <a:pt x="366" y="14142"/>
                  <a:pt x="0" y="12514"/>
                </a:cubicBezTo>
                <a:cubicBezTo>
                  <a:pt x="4444" y="11395"/>
                  <a:pt x="8594" y="9734"/>
                  <a:pt x="12274" y="7601"/>
                </a:cubicBezTo>
                <a:cubicBezTo>
                  <a:pt x="15951" y="5470"/>
                  <a:pt x="19104" y="2900"/>
                  <a:pt x="216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25394" tIns="25394" rIns="25394" bIns="25394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9A8196FC-18AF-4817-8340-4B63F9F2F681}"/>
              </a:ext>
            </a:extLst>
          </p:cNvPr>
          <p:cNvSpPr txBox="1">
            <a:spLocks/>
          </p:cNvSpPr>
          <p:nvPr/>
        </p:nvSpPr>
        <p:spPr>
          <a:xfrm>
            <a:off x="1387469" y="1108879"/>
            <a:ext cx="2244044" cy="738664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s-CO" sz="1200" dirty="0"/>
              <a:t>Amplias diferencias de edad confluyen en las aulas de clase.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9677C197-F8E4-41C4-A43E-35BC030B451C}"/>
              </a:ext>
            </a:extLst>
          </p:cNvPr>
          <p:cNvSpPr txBox="1">
            <a:spLocks/>
          </p:cNvSpPr>
          <p:nvPr/>
        </p:nvSpPr>
        <p:spPr>
          <a:xfrm>
            <a:off x="1132214" y="2158858"/>
            <a:ext cx="2244044" cy="276999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750"/>
              </a:lnSpc>
            </a:pPr>
            <a:r>
              <a:rPr lang="es-CO" sz="1200" dirty="0"/>
              <a:t>Alto nivel de abandono escolar</a:t>
            </a: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76834E5F-41CF-4309-9110-9865951AF842}"/>
              </a:ext>
            </a:extLst>
          </p:cNvPr>
          <p:cNvSpPr txBox="1">
            <a:spLocks/>
          </p:cNvSpPr>
          <p:nvPr/>
        </p:nvSpPr>
        <p:spPr>
          <a:xfrm>
            <a:off x="8002828" y="1060128"/>
            <a:ext cx="2244044" cy="469039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dirty="0"/>
              <a:t>La cobertura permanece baja y crece a un ritmo lento. 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9945F624-1CD5-4F27-8172-FDB9497C52EF}"/>
              </a:ext>
            </a:extLst>
          </p:cNvPr>
          <p:cNvSpPr txBox="1">
            <a:spLocks/>
          </p:cNvSpPr>
          <p:nvPr/>
        </p:nvSpPr>
        <p:spPr>
          <a:xfrm>
            <a:off x="8715387" y="2016359"/>
            <a:ext cx="2244044" cy="738664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es-CO" sz="1200" dirty="0"/>
              <a:t>El acceso es desigual. En las zonas rurales la oferta de educación  media es limitada</a:t>
            </a: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A8FE71A2-A402-4937-92CD-54377366EC4E}"/>
              </a:ext>
            </a:extLst>
          </p:cNvPr>
          <p:cNvSpPr txBox="1">
            <a:spLocks/>
          </p:cNvSpPr>
          <p:nvPr/>
        </p:nvSpPr>
        <p:spPr>
          <a:xfrm>
            <a:off x="8781339" y="4578505"/>
            <a:ext cx="2244044" cy="912237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dirty="0"/>
              <a:t>El destino de los egresados de la educación media está determinado por su nivel socioeconómico.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650CC189-E440-495A-A01D-C75B38212770}"/>
              </a:ext>
            </a:extLst>
          </p:cNvPr>
          <p:cNvSpPr txBox="1">
            <a:spLocks/>
          </p:cNvSpPr>
          <p:nvPr/>
        </p:nvSpPr>
        <p:spPr>
          <a:xfrm>
            <a:off x="8891728" y="3275288"/>
            <a:ext cx="2244044" cy="69063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dirty="0"/>
              <a:t>La calidad de la educación ofrecida en este nivel es baja con grandes brechas.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148C99A7-07CF-4E8B-999F-C3F91309FF2F}"/>
              </a:ext>
            </a:extLst>
          </p:cNvPr>
          <p:cNvSpPr txBox="1">
            <a:spLocks/>
          </p:cNvSpPr>
          <p:nvPr/>
        </p:nvSpPr>
        <p:spPr>
          <a:xfrm>
            <a:off x="7392990" y="5907554"/>
            <a:ext cx="2244044" cy="710964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dirty="0"/>
              <a:t>Incapacidad para </a:t>
            </a:r>
            <a:r>
              <a:rPr lang="es-ES" sz="1200" dirty="0"/>
              <a:t>responder a los distintos intereses de los jóvenes.</a:t>
            </a:r>
            <a:endParaRPr lang="es-CO" sz="1200" dirty="0"/>
          </a:p>
        </p:txBody>
      </p:sp>
      <p:sp>
        <p:nvSpPr>
          <p:cNvPr id="36" name="Rectángulo 19">
            <a:extLst>
              <a:ext uri="{FF2B5EF4-FFF2-40B4-BE49-F238E27FC236}">
                <a16:creationId xmlns:a16="http://schemas.microsoft.com/office/drawing/2014/main" id="{229069FA-71F7-4DFB-BB8E-C8DA44BE2723}"/>
              </a:ext>
            </a:extLst>
          </p:cNvPr>
          <p:cNvSpPr/>
          <p:nvPr/>
        </p:nvSpPr>
        <p:spPr>
          <a:xfrm>
            <a:off x="611337" y="2784210"/>
            <a:ext cx="2490795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87636">
              <a:lnSpc>
                <a:spcPct val="120000"/>
              </a:lnSpc>
              <a:spcBef>
                <a:spcPct val="20000"/>
              </a:spcBef>
            </a:pPr>
            <a:r>
              <a:rPr lang="es-CO" sz="1200" dirty="0">
                <a:solidFill>
                  <a:schemeClr val="tx2"/>
                </a:solidFill>
                <a:latin typeface="Open Sans Light"/>
                <a:cs typeface="Open Sans Light"/>
              </a:rPr>
              <a:t>Inexistencia de un perfil de docente propio para este nivel.</a:t>
            </a:r>
          </a:p>
        </p:txBody>
      </p:sp>
      <p:sp>
        <p:nvSpPr>
          <p:cNvPr id="37" name="Rectángulo 20">
            <a:extLst>
              <a:ext uri="{FF2B5EF4-FFF2-40B4-BE49-F238E27FC236}">
                <a16:creationId xmlns:a16="http://schemas.microsoft.com/office/drawing/2014/main" id="{AED230B2-5220-451A-ADE3-42933C1704ED}"/>
              </a:ext>
            </a:extLst>
          </p:cNvPr>
          <p:cNvSpPr/>
          <p:nvPr/>
        </p:nvSpPr>
        <p:spPr>
          <a:xfrm>
            <a:off x="341513" y="3786266"/>
            <a:ext cx="28789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>
                <a:solidFill>
                  <a:schemeClr val="tx2"/>
                </a:solidFill>
                <a:latin typeface="Open Sans Light"/>
                <a:cs typeface="Open Sans Light"/>
              </a:rPr>
              <a:t>Prácticas docentes son tradicionales y las metodologías y didácticas no responden a los jóvenes de media.</a:t>
            </a:r>
          </a:p>
        </p:txBody>
      </p:sp>
      <p:sp>
        <p:nvSpPr>
          <p:cNvPr id="38" name="Rectángulo 21">
            <a:extLst>
              <a:ext uri="{FF2B5EF4-FFF2-40B4-BE49-F238E27FC236}">
                <a16:creationId xmlns:a16="http://schemas.microsoft.com/office/drawing/2014/main" id="{D73C8FE8-E022-4DC0-A584-517BD418236B}"/>
              </a:ext>
            </a:extLst>
          </p:cNvPr>
          <p:cNvSpPr/>
          <p:nvPr/>
        </p:nvSpPr>
        <p:spPr>
          <a:xfrm>
            <a:off x="1003883" y="4889930"/>
            <a:ext cx="2831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>
                <a:solidFill>
                  <a:schemeClr val="tx2"/>
                </a:solidFill>
                <a:latin typeface="Open Sans Light"/>
                <a:cs typeface="Open Sans Light"/>
              </a:rPr>
              <a:t>Escasa pertinencia frente a los requerimientos del desarrollo local.</a:t>
            </a:r>
            <a:endParaRPr lang="es-CO" sz="1200" dirty="0">
              <a:solidFill>
                <a:schemeClr val="tx2"/>
              </a:solidFill>
              <a:latin typeface="Open Sans Light"/>
              <a:cs typeface="Open Sans Light"/>
            </a:endParaRPr>
          </a:p>
        </p:txBody>
      </p:sp>
      <p:sp>
        <p:nvSpPr>
          <p:cNvPr id="39" name="Rectángulo 22">
            <a:extLst>
              <a:ext uri="{FF2B5EF4-FFF2-40B4-BE49-F238E27FC236}">
                <a16:creationId xmlns:a16="http://schemas.microsoft.com/office/drawing/2014/main" id="{190956C1-D98C-49DE-A18D-1589E72F7DB3}"/>
              </a:ext>
            </a:extLst>
          </p:cNvPr>
          <p:cNvSpPr/>
          <p:nvPr/>
        </p:nvSpPr>
        <p:spPr>
          <a:xfrm>
            <a:off x="1330188" y="5945981"/>
            <a:ext cx="37586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>
                <a:solidFill>
                  <a:schemeClr val="tx2"/>
                </a:solidFill>
                <a:latin typeface="Open Sans Light"/>
                <a:cs typeface="Open Sans Light"/>
              </a:rPr>
              <a:t>Docentes desconocen su papel potencial para conectar el trabajo del aula con la orientación socioocupacional.</a:t>
            </a:r>
          </a:p>
        </p:txBody>
      </p:sp>
    </p:spTree>
    <p:extLst>
      <p:ext uri="{BB962C8B-B14F-4D97-AF65-F5344CB8AC3E}">
        <p14:creationId xmlns:p14="http://schemas.microsoft.com/office/powerpoint/2010/main" val="150321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CF8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2F4B21A-A364-4500-BA21-7D3A9B916A94}"/>
              </a:ext>
            </a:extLst>
          </p:cNvPr>
          <p:cNvCxnSpPr>
            <a:cxnSpLocks/>
          </p:cNvCxnSpPr>
          <p:nvPr/>
        </p:nvCxnSpPr>
        <p:spPr>
          <a:xfrm>
            <a:off x="406760" y="1609260"/>
            <a:ext cx="11160400" cy="0"/>
          </a:xfrm>
          <a:prstGeom prst="line">
            <a:avLst/>
          </a:prstGeom>
          <a:ln w="76200">
            <a:solidFill>
              <a:srgbClr val="66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row: Right 1">
            <a:extLst>
              <a:ext uri="{FF2B5EF4-FFF2-40B4-BE49-F238E27FC236}">
                <a16:creationId xmlns:a16="http://schemas.microsoft.com/office/drawing/2014/main" id="{982DBFB3-1968-4024-86C8-922E898149C0}"/>
              </a:ext>
            </a:extLst>
          </p:cNvPr>
          <p:cNvSpPr/>
          <p:nvPr/>
        </p:nvSpPr>
        <p:spPr>
          <a:xfrm>
            <a:off x="406761" y="5622901"/>
            <a:ext cx="10944412" cy="584775"/>
          </a:xfrm>
          <a:prstGeom prst="rightArrow">
            <a:avLst/>
          </a:prstGeom>
          <a:solidFill>
            <a:srgbClr val="3F6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80C316-AB80-419F-9748-3718BFA3DA1D}"/>
              </a:ext>
            </a:extLst>
          </p:cNvPr>
          <p:cNvSpPr txBox="1"/>
          <p:nvPr/>
        </p:nvSpPr>
        <p:spPr>
          <a:xfrm>
            <a:off x="455629" y="2232796"/>
            <a:ext cx="5130079" cy="1477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ESTANCIA</a:t>
            </a:r>
            <a:endParaRPr lang="es-ES" dirty="0">
              <a:solidFill>
                <a:schemeClr val="tx2"/>
              </a:solidFill>
            </a:endParaRPr>
          </a:p>
          <a:p>
            <a:endParaRPr lang="es-ES" dirty="0">
              <a:solidFill>
                <a:schemeClr val="tx2"/>
              </a:solidFill>
            </a:endParaRPr>
          </a:p>
          <a:p>
            <a:r>
              <a:rPr lang="es-ES" dirty="0">
                <a:solidFill>
                  <a:schemeClr val="tx2"/>
                </a:solidFill>
              </a:rPr>
              <a:t>Apoyar al estudiante en su proceso de aprendizaje esperando que su experiencia en la media sea significativa y pertinente frente al momento vital.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ACB40D-806B-4F20-9530-5D05EFA9A0C4}"/>
              </a:ext>
            </a:extLst>
          </p:cNvPr>
          <p:cNvSpPr txBox="1"/>
          <p:nvPr/>
        </p:nvSpPr>
        <p:spPr>
          <a:xfrm>
            <a:off x="6309360" y="1989121"/>
            <a:ext cx="5633293" cy="1754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algn="ctr"/>
            <a:r>
              <a:rPr lang="es-ES" dirty="0">
                <a:solidFill>
                  <a:schemeClr val="tx2"/>
                </a:solidFill>
              </a:rPr>
              <a:t>TRANSITO</a:t>
            </a:r>
          </a:p>
          <a:p>
            <a:r>
              <a:rPr lang="es-ES" b="0" dirty="0">
                <a:solidFill>
                  <a:schemeClr val="tx2"/>
                </a:solidFill>
              </a:rPr>
              <a:t>Proyecta a los jóvenes hacia su vida posmedia, en el cual se enfatiza en la preparación para la toma de decisiones, la identificación del campo ocupacional en el que quiere desempeñarse y sus formas de vinculación empleo, autoempleo, ejercicio profesional, etc. </a:t>
            </a:r>
            <a:endParaRPr lang="es-CO" b="0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6394BB-F9D7-4F3A-A7AA-BA382FFC9761}"/>
              </a:ext>
            </a:extLst>
          </p:cNvPr>
          <p:cNvSpPr txBox="1"/>
          <p:nvPr/>
        </p:nvSpPr>
        <p:spPr>
          <a:xfrm>
            <a:off x="713175" y="6354848"/>
            <a:ext cx="18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tx2"/>
                </a:solidFill>
              </a:rPr>
              <a:t>Trayectoria previa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F74031-766D-499E-A1AC-6755D8F33024}"/>
              </a:ext>
            </a:extLst>
          </p:cNvPr>
          <p:cNvSpPr txBox="1"/>
          <p:nvPr/>
        </p:nvSpPr>
        <p:spPr>
          <a:xfrm>
            <a:off x="5436906" y="6359368"/>
            <a:ext cx="2716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tx2"/>
                </a:solidFill>
              </a:rPr>
              <a:t>Permanencia y graduación 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75A440B-188B-472A-AD41-892667ABE4A4}"/>
              </a:ext>
            </a:extLst>
          </p:cNvPr>
          <p:cNvSpPr txBox="1"/>
          <p:nvPr/>
        </p:nvSpPr>
        <p:spPr>
          <a:xfrm>
            <a:off x="10237389" y="6359368"/>
            <a:ext cx="15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tx2"/>
                </a:solidFill>
              </a:rPr>
              <a:t>Vida posmedia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71696F4-488E-4FF1-B004-84CEE5910084}"/>
              </a:ext>
            </a:extLst>
          </p:cNvPr>
          <p:cNvSpPr/>
          <p:nvPr/>
        </p:nvSpPr>
        <p:spPr>
          <a:xfrm>
            <a:off x="406760" y="4339104"/>
            <a:ext cx="3127140" cy="110635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Oferta atractiva, pertinente y de calidad </a:t>
            </a:r>
            <a:endParaRPr lang="es-CO" b="1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F727D6A-C086-489E-B9C0-FBF9C102A29D}"/>
              </a:ext>
            </a:extLst>
          </p:cNvPr>
          <p:cNvSpPr/>
          <p:nvPr/>
        </p:nvSpPr>
        <p:spPr>
          <a:xfrm>
            <a:off x="4390736" y="4373237"/>
            <a:ext cx="3410528" cy="110635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Protección de trayectorias y proyecto de vida de los jóvenes 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7B418871-9ADD-4DF7-BEAE-D23B20997335}"/>
              </a:ext>
            </a:extLst>
          </p:cNvPr>
          <p:cNvSpPr/>
          <p:nvPr/>
        </p:nvSpPr>
        <p:spPr>
          <a:xfrm>
            <a:off x="8532125" y="4361517"/>
            <a:ext cx="3126920" cy="110635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Fortalecimiento institucional para una educación media de calidad</a:t>
            </a:r>
            <a:endParaRPr lang="es-CO" b="1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7ACEEC13-898C-42A9-BE87-E01AAC01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980" y="910561"/>
            <a:ext cx="1217420" cy="1236978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95F30064-F125-410A-9D30-7D8B6CFBA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892" y="1307359"/>
            <a:ext cx="659595" cy="39678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F3F6F0E3-2C3F-48CF-9632-8E52E84693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0568" y="873552"/>
            <a:ext cx="1217421" cy="124196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BE795463-8C16-4DE8-A617-611A604B92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1301" y="1229377"/>
            <a:ext cx="515954" cy="41361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E698DDA-0DE3-4D24-964B-C45D5894D2C3}"/>
              </a:ext>
            </a:extLst>
          </p:cNvPr>
          <p:cNvSpPr txBox="1"/>
          <p:nvPr/>
        </p:nvSpPr>
        <p:spPr>
          <a:xfrm>
            <a:off x="427910" y="3886627"/>
            <a:ext cx="11231135" cy="369332"/>
          </a:xfrm>
          <a:prstGeom prst="rect">
            <a:avLst/>
          </a:prstGeom>
          <a:solidFill>
            <a:srgbClr val="E438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Ejes de Trabajo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21" name="CuadroTexto 6">
            <a:extLst>
              <a:ext uri="{FF2B5EF4-FFF2-40B4-BE49-F238E27FC236}">
                <a16:creationId xmlns:a16="http://schemas.microsoft.com/office/drawing/2014/main" id="{F97DFBDE-8FE2-4690-866A-EFB3C46D464C}"/>
              </a:ext>
            </a:extLst>
          </p:cNvPr>
          <p:cNvSpPr txBox="1"/>
          <p:nvPr/>
        </p:nvSpPr>
        <p:spPr>
          <a:xfrm>
            <a:off x="455630" y="-23594"/>
            <a:ext cx="1148702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EJES DE TRABAJO PARA LA RENOVACION DE LA EDUCACION MEDIA</a:t>
            </a:r>
            <a:endParaRPr lang="es-CO" sz="34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02236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CF8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6">
            <a:extLst>
              <a:ext uri="{FF2B5EF4-FFF2-40B4-BE49-F238E27FC236}">
                <a16:creationId xmlns:a16="http://schemas.microsoft.com/office/drawing/2014/main" id="{F97DFBDE-8FE2-4690-866A-EFB3C46D464C}"/>
              </a:ext>
            </a:extLst>
          </p:cNvPr>
          <p:cNvSpPr txBox="1"/>
          <p:nvPr/>
        </p:nvSpPr>
        <p:spPr>
          <a:xfrm>
            <a:off x="455630" y="-23594"/>
            <a:ext cx="1148702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EJES DE TRABAJO PARA LA RENOVACION DE LA EDUCACION MEDIA</a:t>
            </a:r>
            <a:endParaRPr lang="es-CO" sz="34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" name="Rectangle: Rounded Corners 27">
            <a:extLst>
              <a:ext uri="{FF2B5EF4-FFF2-40B4-BE49-F238E27FC236}">
                <a16:creationId xmlns:a16="http://schemas.microsoft.com/office/drawing/2014/main" id="{971696F4-488E-4FF1-B004-84CEE5910084}"/>
              </a:ext>
            </a:extLst>
          </p:cNvPr>
          <p:cNvSpPr/>
          <p:nvPr/>
        </p:nvSpPr>
        <p:spPr>
          <a:xfrm>
            <a:off x="455630" y="1363506"/>
            <a:ext cx="7115063" cy="1489183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bg1"/>
                </a:solidFill>
              </a:rPr>
              <a:t>Oferta atractiva, pertinente y de calidad: </a:t>
            </a:r>
          </a:p>
          <a:p>
            <a:r>
              <a:rPr lang="es-ES" dirty="0"/>
              <a:t>Oferta diversa, flexible, y contextualizada que facilite la aproximación y tránsito hacia el mundo educativo posmedia, el mundo del trabajo y a las apuestas productivas de su territorio, todo lo anterior en el marco de la comprensión sobre la transición de los jóvenes a su vida adulta. </a:t>
            </a:r>
            <a:r>
              <a:rPr lang="es-ES" dirty="0">
                <a:solidFill>
                  <a:schemeClr val="bg1"/>
                </a:solidFill>
              </a:rPr>
              <a:t> 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23" name="Rectangle: Rounded Corners 28">
            <a:extLst>
              <a:ext uri="{FF2B5EF4-FFF2-40B4-BE49-F238E27FC236}">
                <a16:creationId xmlns:a16="http://schemas.microsoft.com/office/drawing/2014/main" id="{AF727D6A-C086-489E-B9C0-FBF9C102A29D}"/>
              </a:ext>
            </a:extLst>
          </p:cNvPr>
          <p:cNvSpPr/>
          <p:nvPr/>
        </p:nvSpPr>
        <p:spPr>
          <a:xfrm>
            <a:off x="455631" y="3309328"/>
            <a:ext cx="7115063" cy="1138972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000" b="1" dirty="0">
                <a:solidFill>
                  <a:schemeClr val="bg1"/>
                </a:solidFill>
              </a:rPr>
              <a:t>Protección de trayectorias y proyecto de vida de los jóvenes:</a:t>
            </a:r>
          </a:p>
          <a:p>
            <a:r>
              <a:rPr lang="es-CO" dirty="0">
                <a:solidFill>
                  <a:schemeClr val="tx1"/>
                </a:solidFill>
              </a:rPr>
              <a:t>Oportunidades para que todos los estudiantes desarrollen las capacidades requeridas para el aprendizaje continuo y su adaptabilidad a lo largo de la vida.  </a:t>
            </a:r>
          </a:p>
        </p:txBody>
      </p:sp>
      <p:sp>
        <p:nvSpPr>
          <p:cNvPr id="24" name="Rectangle: Rounded Corners 29">
            <a:extLst>
              <a:ext uri="{FF2B5EF4-FFF2-40B4-BE49-F238E27FC236}">
                <a16:creationId xmlns:a16="http://schemas.microsoft.com/office/drawing/2014/main" id="{7B418871-9ADD-4DF7-BEAE-D23B20997335}"/>
              </a:ext>
            </a:extLst>
          </p:cNvPr>
          <p:cNvSpPr/>
          <p:nvPr/>
        </p:nvSpPr>
        <p:spPr>
          <a:xfrm>
            <a:off x="455631" y="5061803"/>
            <a:ext cx="7020934" cy="1188897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bg1"/>
                </a:solidFill>
              </a:rPr>
              <a:t>Fortalecimiento institucional para una educación media de calidad</a:t>
            </a:r>
            <a:r>
              <a:rPr lang="es-ES" sz="2000" dirty="0">
                <a:solidFill>
                  <a:schemeClr val="bg1"/>
                </a:solidFill>
              </a:rPr>
              <a:t>:</a:t>
            </a:r>
          </a:p>
          <a:p>
            <a:r>
              <a:rPr lang="es-ES" dirty="0">
                <a:solidFill>
                  <a:schemeClr val="tx1"/>
                </a:solidFill>
              </a:rPr>
              <a:t>Generación de capacidades institucionales para una Educación Media de calidad.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8175813" y="1336130"/>
            <a:ext cx="3637191" cy="4419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1600" dirty="0"/>
              <a:t>1. Diversificación curricular</a:t>
            </a:r>
            <a:endParaRPr lang="es-CO" sz="2000" dirty="0"/>
          </a:p>
        </p:txBody>
      </p:sp>
      <p:sp>
        <p:nvSpPr>
          <p:cNvPr id="31" name="Rectángulo redondeado 30"/>
          <p:cNvSpPr/>
          <p:nvPr/>
        </p:nvSpPr>
        <p:spPr>
          <a:xfrm>
            <a:off x="8175812" y="1848281"/>
            <a:ext cx="3637191" cy="5090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1600" dirty="0"/>
              <a:t>2. Fortalecimiento de la educación media rural </a:t>
            </a:r>
            <a:endParaRPr lang="es-CO" sz="2000" dirty="0"/>
          </a:p>
        </p:txBody>
      </p:sp>
      <p:sp>
        <p:nvSpPr>
          <p:cNvPr id="32" name="Rectángulo redondeado 31"/>
          <p:cNvSpPr/>
          <p:nvPr/>
        </p:nvSpPr>
        <p:spPr>
          <a:xfrm>
            <a:off x="8175812" y="2410787"/>
            <a:ext cx="3637191" cy="4419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1600" dirty="0"/>
              <a:t>3. Doble titulación </a:t>
            </a:r>
            <a:endParaRPr lang="es-CO" sz="2000" dirty="0"/>
          </a:p>
        </p:txBody>
      </p:sp>
      <p:sp>
        <p:nvSpPr>
          <p:cNvPr id="33" name="Rectángulo redondeado 32"/>
          <p:cNvSpPr/>
          <p:nvPr/>
        </p:nvSpPr>
        <p:spPr>
          <a:xfrm>
            <a:off x="8175812" y="3044634"/>
            <a:ext cx="3637191" cy="5984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1600" dirty="0"/>
              <a:t>4. Fortalecimiento de competencias básicas y  socioemocionales</a:t>
            </a:r>
            <a:endParaRPr lang="es-CO" sz="2000" dirty="0"/>
          </a:p>
        </p:txBody>
      </p:sp>
      <p:sp>
        <p:nvSpPr>
          <p:cNvPr id="34" name="Rectángulo redondeado 33"/>
          <p:cNvSpPr/>
          <p:nvPr/>
        </p:nvSpPr>
        <p:spPr>
          <a:xfrm>
            <a:off x="8175812" y="3693844"/>
            <a:ext cx="3637191" cy="4419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1600" dirty="0"/>
              <a:t>5. Orientación Socio-Ocupacional</a:t>
            </a:r>
            <a:endParaRPr lang="es-CO" sz="2000" dirty="0"/>
          </a:p>
        </p:txBody>
      </p:sp>
      <p:sp>
        <p:nvSpPr>
          <p:cNvPr id="35" name="Rectángulo redondeado 34"/>
          <p:cNvSpPr/>
          <p:nvPr/>
        </p:nvSpPr>
        <p:spPr>
          <a:xfrm>
            <a:off x="8175812" y="4175746"/>
            <a:ext cx="3637191" cy="4419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1600" dirty="0"/>
              <a:t>6. Emprendimiento y EEF</a:t>
            </a:r>
            <a:endParaRPr lang="es-CO" sz="2000" dirty="0"/>
          </a:p>
        </p:txBody>
      </p:sp>
      <p:sp>
        <p:nvSpPr>
          <p:cNvPr id="36" name="Rectángulo redondeado 35"/>
          <p:cNvSpPr/>
          <p:nvPr/>
        </p:nvSpPr>
        <p:spPr>
          <a:xfrm>
            <a:off x="8175813" y="4762497"/>
            <a:ext cx="3637191" cy="4419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1600" dirty="0"/>
              <a:t>7. Ecosistemas de innovación </a:t>
            </a:r>
            <a:endParaRPr lang="es-CO" sz="2000" dirty="0"/>
          </a:p>
        </p:txBody>
      </p:sp>
      <p:sp>
        <p:nvSpPr>
          <p:cNvPr id="37" name="Rectángulo redondeado 36"/>
          <p:cNvSpPr/>
          <p:nvPr/>
        </p:nvSpPr>
        <p:spPr>
          <a:xfrm>
            <a:off x="8175812" y="5254139"/>
            <a:ext cx="3637191" cy="4419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1600" dirty="0"/>
              <a:t>8. Sistema de información  e indicadores</a:t>
            </a:r>
            <a:endParaRPr lang="es-CO" sz="2000" dirty="0"/>
          </a:p>
        </p:txBody>
      </p:sp>
      <p:cxnSp>
        <p:nvCxnSpPr>
          <p:cNvPr id="38" name="Conector recto de flecha 37"/>
          <p:cNvCxnSpPr>
            <a:stCxn id="22" idx="3"/>
            <a:endCxn id="27" idx="1"/>
          </p:cNvCxnSpPr>
          <p:nvPr/>
        </p:nvCxnSpPr>
        <p:spPr>
          <a:xfrm flipV="1">
            <a:off x="7570693" y="1557081"/>
            <a:ext cx="605120" cy="551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>
            <a:stCxn id="22" idx="3"/>
            <a:endCxn id="31" idx="1"/>
          </p:cNvCxnSpPr>
          <p:nvPr/>
        </p:nvCxnSpPr>
        <p:spPr>
          <a:xfrm flipV="1">
            <a:off x="7570693" y="2102792"/>
            <a:ext cx="605119" cy="5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>
            <a:stCxn id="22" idx="3"/>
            <a:endCxn id="32" idx="1"/>
          </p:cNvCxnSpPr>
          <p:nvPr/>
        </p:nvCxnSpPr>
        <p:spPr>
          <a:xfrm>
            <a:off x="7570693" y="2108098"/>
            <a:ext cx="605119" cy="523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/>
          <p:cNvCxnSpPr>
            <a:stCxn id="23" idx="3"/>
            <a:endCxn id="33" idx="1"/>
          </p:cNvCxnSpPr>
          <p:nvPr/>
        </p:nvCxnSpPr>
        <p:spPr>
          <a:xfrm flipV="1">
            <a:off x="7570694" y="3343867"/>
            <a:ext cx="605118" cy="534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>
            <a:stCxn id="23" idx="3"/>
            <a:endCxn id="34" idx="1"/>
          </p:cNvCxnSpPr>
          <p:nvPr/>
        </p:nvCxnSpPr>
        <p:spPr>
          <a:xfrm>
            <a:off x="7570694" y="3878814"/>
            <a:ext cx="605118" cy="35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/>
          <p:cNvCxnSpPr>
            <a:stCxn id="23" idx="3"/>
            <a:endCxn id="35" idx="1"/>
          </p:cNvCxnSpPr>
          <p:nvPr/>
        </p:nvCxnSpPr>
        <p:spPr>
          <a:xfrm>
            <a:off x="7570694" y="3878814"/>
            <a:ext cx="605118" cy="517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>
            <a:stCxn id="24" idx="3"/>
            <a:endCxn id="36" idx="1"/>
          </p:cNvCxnSpPr>
          <p:nvPr/>
        </p:nvCxnSpPr>
        <p:spPr>
          <a:xfrm flipV="1">
            <a:off x="7476565" y="4983448"/>
            <a:ext cx="699248" cy="672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>
            <a:stCxn id="24" idx="3"/>
            <a:endCxn id="37" idx="1"/>
          </p:cNvCxnSpPr>
          <p:nvPr/>
        </p:nvCxnSpPr>
        <p:spPr>
          <a:xfrm flipV="1">
            <a:off x="7476565" y="5475090"/>
            <a:ext cx="699247" cy="181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ángulo redondeado 107"/>
          <p:cNvSpPr/>
          <p:nvPr/>
        </p:nvSpPr>
        <p:spPr>
          <a:xfrm>
            <a:off x="8175811" y="5745246"/>
            <a:ext cx="3637191" cy="50545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1600" dirty="0"/>
              <a:t>9. Renovación de las practicas pedagógicas </a:t>
            </a:r>
            <a:endParaRPr lang="es-CO" sz="2000" dirty="0"/>
          </a:p>
        </p:txBody>
      </p:sp>
      <p:sp>
        <p:nvSpPr>
          <p:cNvPr id="110" name="Rectángulo redondeado 109"/>
          <p:cNvSpPr/>
          <p:nvPr/>
        </p:nvSpPr>
        <p:spPr>
          <a:xfrm>
            <a:off x="8180295" y="6321460"/>
            <a:ext cx="3637191" cy="4804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1600" dirty="0"/>
              <a:t>10. Empoderamiento y participación de las familias </a:t>
            </a:r>
            <a:endParaRPr lang="es-CO" sz="2000" dirty="0"/>
          </a:p>
        </p:txBody>
      </p:sp>
      <p:cxnSp>
        <p:nvCxnSpPr>
          <p:cNvPr id="112" name="Conector recto de flecha 111"/>
          <p:cNvCxnSpPr>
            <a:stCxn id="24" idx="3"/>
            <a:endCxn id="108" idx="1"/>
          </p:cNvCxnSpPr>
          <p:nvPr/>
        </p:nvCxnSpPr>
        <p:spPr>
          <a:xfrm>
            <a:off x="7476565" y="5656252"/>
            <a:ext cx="699246" cy="341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de flecha 113"/>
          <p:cNvCxnSpPr>
            <a:stCxn id="24" idx="3"/>
            <a:endCxn id="110" idx="1"/>
          </p:cNvCxnSpPr>
          <p:nvPr/>
        </p:nvCxnSpPr>
        <p:spPr>
          <a:xfrm>
            <a:off x="7476565" y="5656252"/>
            <a:ext cx="703730" cy="905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218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CF8">
            <a:alpha val="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6">
            <a:extLst>
              <a:ext uri="{FF2B5EF4-FFF2-40B4-BE49-F238E27FC236}">
                <a16:creationId xmlns:a16="http://schemas.microsoft.com/office/drawing/2014/main" id="{F97DFBDE-8FE2-4690-866A-EFB3C46D464C}"/>
              </a:ext>
            </a:extLst>
          </p:cNvPr>
          <p:cNvSpPr txBox="1"/>
          <p:nvPr/>
        </p:nvSpPr>
        <p:spPr>
          <a:xfrm>
            <a:off x="427910" y="-1700"/>
            <a:ext cx="1148702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MECANISMO DE TRABAJO TERRITORIAL: ECOSISTEMAS DE INNOVACION</a:t>
            </a:r>
            <a:endParaRPr lang="es-CO" sz="34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27910" y="2096088"/>
            <a:ext cx="4366159" cy="335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renovación de la Educación Media, requiere de esfuerzos intersectoriales, armónicos y sostenidos que permitan en cada territorio avanzar en los ejes propuestos, de acuerdo a sus condiciones y particularidades. En este sentido, los ecosistemas de innovación son un mecanismo que promueve la conexión de actores y entidades en torno a planeación e implementación de intervenciones integrales de política educativa. 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QUÉ ES EL CAPITAL SOCIAL Y QUÉ PAPEL JUEGAN LAS REDES SOCIALES E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158" y="3704794"/>
            <a:ext cx="4108775" cy="26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6157" y="1029656"/>
            <a:ext cx="4108776" cy="2675138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5246009" y="2041826"/>
            <a:ext cx="210820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CO" dirty="0"/>
              <a:t>Alianzas estratégicas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5246010" y="2730697"/>
            <a:ext cx="210820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/>
              <a:t>Acciones coordinadas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5267510" y="3705999"/>
            <a:ext cx="208670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/>
              <a:t>Focalizaciones equitativas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5246009" y="4681301"/>
            <a:ext cx="210820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/>
              <a:t>Ampliación de oportunidades</a:t>
            </a:r>
          </a:p>
        </p:txBody>
      </p:sp>
    </p:spTree>
    <p:extLst>
      <p:ext uri="{BB962C8B-B14F-4D97-AF65-F5344CB8AC3E}">
        <p14:creationId xmlns:p14="http://schemas.microsoft.com/office/powerpoint/2010/main" val="16464965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69E56FF5AF7447B206BC6A08329EAA" ma:contentTypeVersion="13" ma:contentTypeDescription="Create a new document." ma:contentTypeScope="" ma:versionID="1fbc137a909728049388c702cd69d432">
  <xsd:schema xmlns:xsd="http://www.w3.org/2001/XMLSchema" xmlns:xs="http://www.w3.org/2001/XMLSchema" xmlns:p="http://schemas.microsoft.com/office/2006/metadata/properties" xmlns:ns3="6dcd7230-d318-4c05-8ac3-59a4f38d75d1" xmlns:ns4="31164154-0441-45fa-827a-75c10dbe80a4" targetNamespace="http://schemas.microsoft.com/office/2006/metadata/properties" ma:root="true" ma:fieldsID="c39e872c7d96c0125f68e636009bbd5d" ns3:_="" ns4:_="">
    <xsd:import namespace="6dcd7230-d318-4c05-8ac3-59a4f38d75d1"/>
    <xsd:import namespace="31164154-0441-45fa-827a-75c10dbe80a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d7230-d318-4c05-8ac3-59a4f38d75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164154-0441-45fa-827a-75c10dbe80a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73185D-0B5C-430E-8477-913F71E1142B}">
  <ds:schemaRefs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31164154-0441-45fa-827a-75c10dbe80a4"/>
    <ds:schemaRef ds:uri="6dcd7230-d318-4c05-8ac3-59a4f38d75d1"/>
  </ds:schemaRefs>
</ds:datastoreItem>
</file>

<file path=customXml/itemProps2.xml><?xml version="1.0" encoding="utf-8"?>
<ds:datastoreItem xmlns:ds="http://schemas.openxmlformats.org/officeDocument/2006/customXml" ds:itemID="{2E8976F1-2CEB-4C7C-92EB-08F831EE70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cd7230-d318-4c05-8ac3-59a4f38d75d1"/>
    <ds:schemaRef ds:uri="31164154-0441-45fa-827a-75c10dbe80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FA0595-C4C4-4D76-8465-C5FBB6BB3F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545</Words>
  <Application>Microsoft Office PowerPoint</Application>
  <PresentationFormat>Panorámica</PresentationFormat>
  <Paragraphs>51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Lato Light</vt:lpstr>
      <vt:lpstr>Open Sans Light</vt:lpstr>
      <vt:lpstr>Tema de Office</vt:lpstr>
      <vt:lpstr>Presentación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Liliana Ivonne Gonzalez Diaz</dc:creator>
  <cp:lastModifiedBy>viviana velasquez</cp:lastModifiedBy>
  <cp:revision>27</cp:revision>
  <dcterms:created xsi:type="dcterms:W3CDTF">2020-02-19T13:33:37Z</dcterms:created>
  <dcterms:modified xsi:type="dcterms:W3CDTF">2020-08-05T18:18:51Z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0x0101005269E56FF5AF7447B206BC6A08329EAA</vt:lpwstr>
  </property>
</Properties>
</file>