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392" r:id="rId6"/>
    <p:sldId id="400" r:id="rId7"/>
    <p:sldId id="2423" r:id="rId8"/>
    <p:sldId id="262" r:id="rId9"/>
    <p:sldId id="388" r:id="rId10"/>
    <p:sldId id="391" r:id="rId11"/>
    <p:sldId id="37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866"/>
    <a:srgbClr val="436CB7"/>
    <a:srgbClr val="4874C5"/>
    <a:srgbClr val="3F65AA"/>
    <a:srgbClr val="F48152"/>
    <a:srgbClr val="6F91C8"/>
    <a:srgbClr val="E3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462"/>
  </p:normalViewPr>
  <p:slideViewPr>
    <p:cSldViewPr snapToGrid="0" snapToObjects="1">
      <p:cViewPr varScale="1">
        <p:scale>
          <a:sx n="72" d="100"/>
          <a:sy n="7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21E25-5E49-48B5-AC0A-F4E8F2037D5D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C1CF85-2868-4F12-A95C-E3801CA045D5}">
      <dgm:prSet phldrT="[Texto]"/>
      <dgm:spPr/>
      <dgm:t>
        <a:bodyPr/>
        <a:lstStyle/>
        <a:p>
          <a:r>
            <a:rPr lang="es-ES" b="1">
              <a:latin typeface="Arial" panose="020B0604020202020204" pitchFamily="34" charset="0"/>
              <a:cs typeface="Arial" panose="020B0604020202020204" pitchFamily="34" charset="0"/>
            </a:rPr>
            <a:t>Articulación del currículo</a:t>
          </a:r>
          <a:endParaRPr lang="en-US" dirty="0"/>
        </a:p>
      </dgm:t>
    </dgm:pt>
    <dgm:pt modelId="{983D6ED9-4105-4E18-ACB1-6F5132FB5345}" type="parTrans" cxnId="{7122D18F-3CDC-4986-A014-F9EDA1BA6432}">
      <dgm:prSet/>
      <dgm:spPr/>
      <dgm:t>
        <a:bodyPr/>
        <a:lstStyle/>
        <a:p>
          <a:endParaRPr lang="en-US"/>
        </a:p>
      </dgm:t>
    </dgm:pt>
    <dgm:pt modelId="{424CC6E0-8EC5-480F-BF4D-EBAA31B24989}" type="sibTrans" cxnId="{7122D18F-3CDC-4986-A014-F9EDA1BA6432}">
      <dgm:prSet/>
      <dgm:spPr/>
      <dgm:t>
        <a:bodyPr/>
        <a:lstStyle/>
        <a:p>
          <a:endParaRPr lang="en-US"/>
        </a:p>
      </dgm:t>
    </dgm:pt>
    <dgm:pt modelId="{CD055717-B54E-422B-9134-E50B7F86956A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Zonas rurales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0B47B-238A-43C0-9AD2-F2A145A15017}" type="parTrans" cxnId="{83819D58-C6B5-4CFB-8BB8-6288792370B8}">
      <dgm:prSet/>
      <dgm:spPr/>
      <dgm:t>
        <a:bodyPr/>
        <a:lstStyle/>
        <a:p>
          <a:endParaRPr lang="en-US"/>
        </a:p>
      </dgm:t>
    </dgm:pt>
    <dgm:pt modelId="{DFCDCB2F-3313-46B2-8DAA-702CEE358D7A}" type="sibTrans" cxnId="{83819D58-C6B5-4CFB-8BB8-6288792370B8}">
      <dgm:prSet/>
      <dgm:spPr/>
      <dgm:t>
        <a:bodyPr/>
        <a:lstStyle/>
        <a:p>
          <a:endParaRPr lang="en-US"/>
        </a:p>
      </dgm:t>
    </dgm:pt>
    <dgm:pt modelId="{6C3BD9FD-AB00-4758-92EC-BAAAC8917C52}">
      <dgm:prSet phldrT="[Texto]"/>
      <dgm:spPr/>
      <dgm:t>
        <a:bodyPr/>
        <a:lstStyle/>
        <a:p>
          <a:r>
            <a:rPr lang="es-CO" b="1">
              <a:latin typeface="Arial" panose="020B0604020202020204" pitchFamily="34" charset="0"/>
              <a:cs typeface="Arial" panose="020B0604020202020204" pitchFamily="34" charset="0"/>
            </a:rPr>
            <a:t>Nodos y circulación interinstitucional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F71D2-53A0-408F-BA1D-1CB24012262F}" type="parTrans" cxnId="{1D2E14BE-7A06-45CB-94B6-5DE9C32983A6}">
      <dgm:prSet/>
      <dgm:spPr/>
      <dgm:t>
        <a:bodyPr/>
        <a:lstStyle/>
        <a:p>
          <a:endParaRPr lang="en-US"/>
        </a:p>
      </dgm:t>
    </dgm:pt>
    <dgm:pt modelId="{E108E324-8162-4839-8E71-4E51F7DC9135}" type="sibTrans" cxnId="{1D2E14BE-7A06-45CB-94B6-5DE9C32983A6}">
      <dgm:prSet/>
      <dgm:spPr/>
      <dgm:t>
        <a:bodyPr/>
        <a:lstStyle/>
        <a:p>
          <a:endParaRPr lang="en-US"/>
        </a:p>
      </dgm:t>
    </dgm:pt>
    <dgm:pt modelId="{C8CFC4D4-6B8B-41AB-9A99-69735EB073D7}">
      <dgm:prSet phldrT="[Texto]"/>
      <dgm:spPr/>
      <dgm:t>
        <a:bodyPr/>
        <a:lstStyle/>
        <a:p>
          <a:r>
            <a:rPr lang="es-CO" dirty="0"/>
            <a:t>Etapa productiva</a:t>
          </a:r>
          <a:endParaRPr lang="en-US" dirty="0"/>
        </a:p>
      </dgm:t>
    </dgm:pt>
    <dgm:pt modelId="{BB3729D5-D2EC-4C90-A45F-752AFF101728}" type="parTrans" cxnId="{0A990B15-853D-40DF-B2DD-6E0BDEA0A17D}">
      <dgm:prSet/>
      <dgm:spPr/>
      <dgm:t>
        <a:bodyPr/>
        <a:lstStyle/>
        <a:p>
          <a:endParaRPr lang="en-US"/>
        </a:p>
      </dgm:t>
    </dgm:pt>
    <dgm:pt modelId="{CB17D75D-5BC9-4A14-96BA-19FC2220DE03}" type="sibTrans" cxnId="{0A990B15-853D-40DF-B2DD-6E0BDEA0A17D}">
      <dgm:prSet/>
      <dgm:spPr/>
      <dgm:t>
        <a:bodyPr/>
        <a:lstStyle/>
        <a:p>
          <a:endParaRPr lang="en-US"/>
        </a:p>
      </dgm:t>
    </dgm:pt>
    <dgm:pt modelId="{6A802F6B-841D-4945-AF98-8ABDC4470709}">
      <dgm:prSet phldrT="[Texto]"/>
      <dgm:spPr/>
      <dgm:t>
        <a:bodyPr/>
        <a:lstStyle/>
        <a:p>
          <a:r>
            <a:rPr lang="es-CO" dirty="0"/>
            <a:t>Jornada única </a:t>
          </a:r>
          <a:endParaRPr lang="en-US" dirty="0"/>
        </a:p>
      </dgm:t>
    </dgm:pt>
    <dgm:pt modelId="{E794EAD5-E12C-4FA0-88FE-7263CFDBD18F}" type="parTrans" cxnId="{FD49ED84-9009-4052-94B7-D198DFFCEFD0}">
      <dgm:prSet/>
      <dgm:spPr/>
      <dgm:t>
        <a:bodyPr/>
        <a:lstStyle/>
        <a:p>
          <a:endParaRPr lang="en-US"/>
        </a:p>
      </dgm:t>
    </dgm:pt>
    <dgm:pt modelId="{089E91D4-3575-4611-921C-2EDE6D7A3AAD}" type="sibTrans" cxnId="{FD49ED84-9009-4052-94B7-D198DFFCEFD0}">
      <dgm:prSet/>
      <dgm:spPr/>
      <dgm:t>
        <a:bodyPr/>
        <a:lstStyle/>
        <a:p>
          <a:endParaRPr lang="en-US"/>
        </a:p>
      </dgm:t>
    </dgm:pt>
    <dgm:pt modelId="{63E36BC0-A985-4536-BC79-B3DFC93F2703}">
      <dgm:prSet phldrT="[Texto]"/>
      <dgm:spPr/>
      <dgm:t>
        <a:bodyPr/>
        <a:lstStyle/>
        <a:p>
          <a:r>
            <a:rPr lang="es-CO" b="1">
              <a:latin typeface="Arial" panose="020B0604020202020204" pitchFamily="34" charset="0"/>
              <a:cs typeface="Arial" panose="020B0604020202020204" pitchFamily="34" charset="0"/>
            </a:rPr>
            <a:t>Inclusión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2E082-C042-43CF-BFE2-6AA4D23C7D0A}" type="parTrans" cxnId="{13480F9C-D98C-48AA-B9F8-926C71707333}">
      <dgm:prSet/>
      <dgm:spPr/>
      <dgm:t>
        <a:bodyPr/>
        <a:lstStyle/>
        <a:p>
          <a:endParaRPr lang="en-US"/>
        </a:p>
      </dgm:t>
    </dgm:pt>
    <dgm:pt modelId="{1578FA99-12C9-49B4-9C8D-74853FE50D01}" type="sibTrans" cxnId="{13480F9C-D98C-48AA-B9F8-926C71707333}">
      <dgm:prSet/>
      <dgm:spPr/>
      <dgm:t>
        <a:bodyPr/>
        <a:lstStyle/>
        <a:p>
          <a:endParaRPr lang="en-US"/>
        </a:p>
      </dgm:t>
    </dgm:pt>
    <dgm:pt modelId="{FAD3E57F-453C-4550-B018-89E2A76DD76C}">
      <dgm:prSet phldrT="[Texto]"/>
      <dgm:spPr/>
      <dgm:t>
        <a:bodyPr/>
        <a:lstStyle/>
        <a:p>
          <a:r>
            <a:rPr lang="es-CO" b="1">
              <a:latin typeface="Arial" panose="020B0604020202020204" pitchFamily="34" charset="0"/>
              <a:cs typeface="Arial" panose="020B0604020202020204" pitchFamily="34" charset="0"/>
            </a:rPr>
            <a:t>Oferta pertinente y diversificada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819E9-34CD-4FB0-B357-EEFB13684841}" type="parTrans" cxnId="{DBC1DC47-BC49-4D07-AE5B-53695DDD58C6}">
      <dgm:prSet/>
      <dgm:spPr/>
      <dgm:t>
        <a:bodyPr/>
        <a:lstStyle/>
        <a:p>
          <a:endParaRPr lang="en-US"/>
        </a:p>
      </dgm:t>
    </dgm:pt>
    <dgm:pt modelId="{3733402C-2FA9-4975-8758-05A5CF170A28}" type="sibTrans" cxnId="{DBC1DC47-BC49-4D07-AE5B-53695DDD58C6}">
      <dgm:prSet/>
      <dgm:spPr/>
      <dgm:t>
        <a:bodyPr/>
        <a:lstStyle/>
        <a:p>
          <a:endParaRPr lang="en-US"/>
        </a:p>
      </dgm:t>
    </dgm:pt>
    <dgm:pt modelId="{21A4A196-1F69-43E8-B38E-31344AFE84B8}" type="pres">
      <dgm:prSet presAssocID="{0E621E25-5E49-48B5-AC0A-F4E8F2037D5D}" presName="cycle" presStyleCnt="0">
        <dgm:presLayoutVars>
          <dgm:dir/>
          <dgm:resizeHandles val="exact"/>
        </dgm:presLayoutVars>
      </dgm:prSet>
      <dgm:spPr/>
    </dgm:pt>
    <dgm:pt modelId="{A81D70DA-AD34-4D7B-801D-6E1E5B830BA2}" type="pres">
      <dgm:prSet presAssocID="{6BC1CF85-2868-4F12-A95C-E3801CA045D5}" presName="node" presStyleLbl="node1" presStyleIdx="0" presStyleCnt="7">
        <dgm:presLayoutVars>
          <dgm:bulletEnabled val="1"/>
        </dgm:presLayoutVars>
      </dgm:prSet>
      <dgm:spPr/>
    </dgm:pt>
    <dgm:pt modelId="{BF8EEFBB-7452-46C8-8A11-A5AD0CA005CA}" type="pres">
      <dgm:prSet presAssocID="{6BC1CF85-2868-4F12-A95C-E3801CA045D5}" presName="spNode" presStyleCnt="0"/>
      <dgm:spPr/>
    </dgm:pt>
    <dgm:pt modelId="{BC667FDE-A856-48B6-ABF6-BBDB8D5C0775}" type="pres">
      <dgm:prSet presAssocID="{424CC6E0-8EC5-480F-BF4D-EBAA31B24989}" presName="sibTrans" presStyleLbl="sibTrans1D1" presStyleIdx="0" presStyleCnt="7"/>
      <dgm:spPr/>
    </dgm:pt>
    <dgm:pt modelId="{0E5ED6FD-4ECF-44D7-A329-33916B7B4786}" type="pres">
      <dgm:prSet presAssocID="{CD055717-B54E-422B-9134-E50B7F86956A}" presName="node" presStyleLbl="node1" presStyleIdx="1" presStyleCnt="7">
        <dgm:presLayoutVars>
          <dgm:bulletEnabled val="1"/>
        </dgm:presLayoutVars>
      </dgm:prSet>
      <dgm:spPr/>
    </dgm:pt>
    <dgm:pt modelId="{F9B3A321-269A-4F3A-9D21-BF5E0AA3C913}" type="pres">
      <dgm:prSet presAssocID="{CD055717-B54E-422B-9134-E50B7F86956A}" presName="spNode" presStyleCnt="0"/>
      <dgm:spPr/>
    </dgm:pt>
    <dgm:pt modelId="{3480746C-6DED-4993-BDE3-58DE934361E9}" type="pres">
      <dgm:prSet presAssocID="{DFCDCB2F-3313-46B2-8DAA-702CEE358D7A}" presName="sibTrans" presStyleLbl="sibTrans1D1" presStyleIdx="1" presStyleCnt="7"/>
      <dgm:spPr/>
    </dgm:pt>
    <dgm:pt modelId="{4B372537-7EEA-4E94-8609-819034086695}" type="pres">
      <dgm:prSet presAssocID="{6C3BD9FD-AB00-4758-92EC-BAAAC8917C52}" presName="node" presStyleLbl="node1" presStyleIdx="2" presStyleCnt="7">
        <dgm:presLayoutVars>
          <dgm:bulletEnabled val="1"/>
        </dgm:presLayoutVars>
      </dgm:prSet>
      <dgm:spPr/>
    </dgm:pt>
    <dgm:pt modelId="{87141FB1-4738-4D5B-A66B-329BC14C8C79}" type="pres">
      <dgm:prSet presAssocID="{6C3BD9FD-AB00-4758-92EC-BAAAC8917C52}" presName="spNode" presStyleCnt="0"/>
      <dgm:spPr/>
    </dgm:pt>
    <dgm:pt modelId="{426D9826-DEE0-4118-B7BB-91554EF014EB}" type="pres">
      <dgm:prSet presAssocID="{E108E324-8162-4839-8E71-4E51F7DC9135}" presName="sibTrans" presStyleLbl="sibTrans1D1" presStyleIdx="2" presStyleCnt="7"/>
      <dgm:spPr/>
    </dgm:pt>
    <dgm:pt modelId="{60960F06-45D0-4DFD-97E8-10B1E54DAEBD}" type="pres">
      <dgm:prSet presAssocID="{C8CFC4D4-6B8B-41AB-9A99-69735EB073D7}" presName="node" presStyleLbl="node1" presStyleIdx="3" presStyleCnt="7">
        <dgm:presLayoutVars>
          <dgm:bulletEnabled val="1"/>
        </dgm:presLayoutVars>
      </dgm:prSet>
      <dgm:spPr/>
    </dgm:pt>
    <dgm:pt modelId="{8DA8F3D4-D3A3-4D6C-9C8B-DE3673EAF160}" type="pres">
      <dgm:prSet presAssocID="{C8CFC4D4-6B8B-41AB-9A99-69735EB073D7}" presName="spNode" presStyleCnt="0"/>
      <dgm:spPr/>
    </dgm:pt>
    <dgm:pt modelId="{C478DE0A-7388-4228-BF4C-6AD1C3EB26F2}" type="pres">
      <dgm:prSet presAssocID="{CB17D75D-5BC9-4A14-96BA-19FC2220DE03}" presName="sibTrans" presStyleLbl="sibTrans1D1" presStyleIdx="3" presStyleCnt="7"/>
      <dgm:spPr/>
    </dgm:pt>
    <dgm:pt modelId="{80443C68-3626-4857-BDA2-932FADA8391A}" type="pres">
      <dgm:prSet presAssocID="{6A802F6B-841D-4945-AF98-8ABDC4470709}" presName="node" presStyleLbl="node1" presStyleIdx="4" presStyleCnt="7">
        <dgm:presLayoutVars>
          <dgm:bulletEnabled val="1"/>
        </dgm:presLayoutVars>
      </dgm:prSet>
      <dgm:spPr/>
    </dgm:pt>
    <dgm:pt modelId="{2B32732A-AA51-4CCF-BC7B-89DEDD7B9D69}" type="pres">
      <dgm:prSet presAssocID="{6A802F6B-841D-4945-AF98-8ABDC4470709}" presName="spNode" presStyleCnt="0"/>
      <dgm:spPr/>
    </dgm:pt>
    <dgm:pt modelId="{60D17F7C-EFB0-4E1C-961B-778FFAC619AE}" type="pres">
      <dgm:prSet presAssocID="{089E91D4-3575-4611-921C-2EDE6D7A3AAD}" presName="sibTrans" presStyleLbl="sibTrans1D1" presStyleIdx="4" presStyleCnt="7"/>
      <dgm:spPr/>
    </dgm:pt>
    <dgm:pt modelId="{0A81845F-ED7E-4FCC-AAC5-3D7826DE1D82}" type="pres">
      <dgm:prSet presAssocID="{FAD3E57F-453C-4550-B018-89E2A76DD76C}" presName="node" presStyleLbl="node1" presStyleIdx="5" presStyleCnt="7">
        <dgm:presLayoutVars>
          <dgm:bulletEnabled val="1"/>
        </dgm:presLayoutVars>
      </dgm:prSet>
      <dgm:spPr/>
    </dgm:pt>
    <dgm:pt modelId="{477E4AF2-BB69-4117-9858-EFC2E08110AD}" type="pres">
      <dgm:prSet presAssocID="{FAD3E57F-453C-4550-B018-89E2A76DD76C}" presName="spNode" presStyleCnt="0"/>
      <dgm:spPr/>
    </dgm:pt>
    <dgm:pt modelId="{23F3868B-A6C2-4BCD-96C7-7783F898A1E5}" type="pres">
      <dgm:prSet presAssocID="{3733402C-2FA9-4975-8758-05A5CF170A28}" presName="sibTrans" presStyleLbl="sibTrans1D1" presStyleIdx="5" presStyleCnt="7"/>
      <dgm:spPr/>
    </dgm:pt>
    <dgm:pt modelId="{619EDFAD-D483-4801-AF39-3252D8E498E4}" type="pres">
      <dgm:prSet presAssocID="{63E36BC0-A985-4536-BC79-B3DFC93F2703}" presName="node" presStyleLbl="node1" presStyleIdx="6" presStyleCnt="7">
        <dgm:presLayoutVars>
          <dgm:bulletEnabled val="1"/>
        </dgm:presLayoutVars>
      </dgm:prSet>
      <dgm:spPr/>
    </dgm:pt>
    <dgm:pt modelId="{6846DACF-7563-4368-8F12-BCEA8E239D9C}" type="pres">
      <dgm:prSet presAssocID="{63E36BC0-A985-4536-BC79-B3DFC93F2703}" presName="spNode" presStyleCnt="0"/>
      <dgm:spPr/>
    </dgm:pt>
    <dgm:pt modelId="{7FB6C2E2-5AA6-4C88-B9E0-0EC53A960030}" type="pres">
      <dgm:prSet presAssocID="{1578FA99-12C9-49B4-9C8D-74853FE50D01}" presName="sibTrans" presStyleLbl="sibTrans1D1" presStyleIdx="6" presStyleCnt="7"/>
      <dgm:spPr/>
    </dgm:pt>
  </dgm:ptLst>
  <dgm:cxnLst>
    <dgm:cxn modelId="{D2C4750F-22BE-4539-9F00-8959E4BDAD5D}" type="presOf" srcId="{6BC1CF85-2868-4F12-A95C-E3801CA045D5}" destId="{A81D70DA-AD34-4D7B-801D-6E1E5B830BA2}" srcOrd="0" destOrd="0" presId="urn:microsoft.com/office/officeart/2005/8/layout/cycle6"/>
    <dgm:cxn modelId="{AB1E8C0F-3CB9-41DC-8A4B-BDA1EAD1F4F5}" type="presOf" srcId="{C8CFC4D4-6B8B-41AB-9A99-69735EB073D7}" destId="{60960F06-45D0-4DFD-97E8-10B1E54DAEBD}" srcOrd="0" destOrd="0" presId="urn:microsoft.com/office/officeart/2005/8/layout/cycle6"/>
    <dgm:cxn modelId="{0A990B15-853D-40DF-B2DD-6E0BDEA0A17D}" srcId="{0E621E25-5E49-48B5-AC0A-F4E8F2037D5D}" destId="{C8CFC4D4-6B8B-41AB-9A99-69735EB073D7}" srcOrd="3" destOrd="0" parTransId="{BB3729D5-D2EC-4C90-A45F-752AFF101728}" sibTransId="{CB17D75D-5BC9-4A14-96BA-19FC2220DE03}"/>
    <dgm:cxn modelId="{63D8DD24-05FC-4DDA-9881-E3E085BDB6CF}" type="presOf" srcId="{FAD3E57F-453C-4550-B018-89E2A76DD76C}" destId="{0A81845F-ED7E-4FCC-AAC5-3D7826DE1D82}" srcOrd="0" destOrd="0" presId="urn:microsoft.com/office/officeart/2005/8/layout/cycle6"/>
    <dgm:cxn modelId="{555BC25E-D7DB-416A-8325-1C0236D42A86}" type="presOf" srcId="{1578FA99-12C9-49B4-9C8D-74853FE50D01}" destId="{7FB6C2E2-5AA6-4C88-B9E0-0EC53A960030}" srcOrd="0" destOrd="0" presId="urn:microsoft.com/office/officeart/2005/8/layout/cycle6"/>
    <dgm:cxn modelId="{DBC1DC47-BC49-4D07-AE5B-53695DDD58C6}" srcId="{0E621E25-5E49-48B5-AC0A-F4E8F2037D5D}" destId="{FAD3E57F-453C-4550-B018-89E2A76DD76C}" srcOrd="5" destOrd="0" parTransId="{8BE819E9-34CD-4FB0-B357-EEFB13684841}" sibTransId="{3733402C-2FA9-4975-8758-05A5CF170A28}"/>
    <dgm:cxn modelId="{0B7FAD4A-F90E-4DC7-9D1C-60FEE7379D25}" type="presOf" srcId="{0E621E25-5E49-48B5-AC0A-F4E8F2037D5D}" destId="{21A4A196-1F69-43E8-B38E-31344AFE84B8}" srcOrd="0" destOrd="0" presId="urn:microsoft.com/office/officeart/2005/8/layout/cycle6"/>
    <dgm:cxn modelId="{AF0F606F-240B-4DF5-95F5-B60B4A6CC25D}" type="presOf" srcId="{6C3BD9FD-AB00-4758-92EC-BAAAC8917C52}" destId="{4B372537-7EEA-4E94-8609-819034086695}" srcOrd="0" destOrd="0" presId="urn:microsoft.com/office/officeart/2005/8/layout/cycle6"/>
    <dgm:cxn modelId="{83819D58-C6B5-4CFB-8BB8-6288792370B8}" srcId="{0E621E25-5E49-48B5-AC0A-F4E8F2037D5D}" destId="{CD055717-B54E-422B-9134-E50B7F86956A}" srcOrd="1" destOrd="0" parTransId="{CEB0B47B-238A-43C0-9AD2-F2A145A15017}" sibTransId="{DFCDCB2F-3313-46B2-8DAA-702CEE358D7A}"/>
    <dgm:cxn modelId="{6D42347B-6FD6-42B3-88C6-4F58CB1F5EC6}" type="presOf" srcId="{DFCDCB2F-3313-46B2-8DAA-702CEE358D7A}" destId="{3480746C-6DED-4993-BDE3-58DE934361E9}" srcOrd="0" destOrd="0" presId="urn:microsoft.com/office/officeart/2005/8/layout/cycle6"/>
    <dgm:cxn modelId="{81E2A284-0C8B-472C-BD76-8A9F35F07837}" type="presOf" srcId="{424CC6E0-8EC5-480F-BF4D-EBAA31B24989}" destId="{BC667FDE-A856-48B6-ABF6-BBDB8D5C0775}" srcOrd="0" destOrd="0" presId="urn:microsoft.com/office/officeart/2005/8/layout/cycle6"/>
    <dgm:cxn modelId="{FD49ED84-9009-4052-94B7-D198DFFCEFD0}" srcId="{0E621E25-5E49-48B5-AC0A-F4E8F2037D5D}" destId="{6A802F6B-841D-4945-AF98-8ABDC4470709}" srcOrd="4" destOrd="0" parTransId="{E794EAD5-E12C-4FA0-88FE-7263CFDBD18F}" sibTransId="{089E91D4-3575-4611-921C-2EDE6D7A3AAD}"/>
    <dgm:cxn modelId="{7122D18F-3CDC-4986-A014-F9EDA1BA6432}" srcId="{0E621E25-5E49-48B5-AC0A-F4E8F2037D5D}" destId="{6BC1CF85-2868-4F12-A95C-E3801CA045D5}" srcOrd="0" destOrd="0" parTransId="{983D6ED9-4105-4E18-ACB1-6F5132FB5345}" sibTransId="{424CC6E0-8EC5-480F-BF4D-EBAA31B24989}"/>
    <dgm:cxn modelId="{13480F9C-D98C-48AA-B9F8-926C71707333}" srcId="{0E621E25-5E49-48B5-AC0A-F4E8F2037D5D}" destId="{63E36BC0-A985-4536-BC79-B3DFC93F2703}" srcOrd="6" destOrd="0" parTransId="{8492E082-C042-43CF-BFE2-6AA4D23C7D0A}" sibTransId="{1578FA99-12C9-49B4-9C8D-74853FE50D01}"/>
    <dgm:cxn modelId="{9AF4EAB5-7714-4325-805C-C582C00AA4FB}" type="presOf" srcId="{CD055717-B54E-422B-9134-E50B7F86956A}" destId="{0E5ED6FD-4ECF-44D7-A329-33916B7B4786}" srcOrd="0" destOrd="0" presId="urn:microsoft.com/office/officeart/2005/8/layout/cycle6"/>
    <dgm:cxn modelId="{1D2E14BE-7A06-45CB-94B6-5DE9C32983A6}" srcId="{0E621E25-5E49-48B5-AC0A-F4E8F2037D5D}" destId="{6C3BD9FD-AB00-4758-92EC-BAAAC8917C52}" srcOrd="2" destOrd="0" parTransId="{BA0F71D2-53A0-408F-BA1D-1CB24012262F}" sibTransId="{E108E324-8162-4839-8E71-4E51F7DC9135}"/>
    <dgm:cxn modelId="{72B915C5-4B20-401B-A026-96FB3595822D}" type="presOf" srcId="{63E36BC0-A985-4536-BC79-B3DFC93F2703}" destId="{619EDFAD-D483-4801-AF39-3252D8E498E4}" srcOrd="0" destOrd="0" presId="urn:microsoft.com/office/officeart/2005/8/layout/cycle6"/>
    <dgm:cxn modelId="{EFEA22D6-D91E-4C81-9C8E-E011997DBD5D}" type="presOf" srcId="{CB17D75D-5BC9-4A14-96BA-19FC2220DE03}" destId="{C478DE0A-7388-4228-BF4C-6AD1C3EB26F2}" srcOrd="0" destOrd="0" presId="urn:microsoft.com/office/officeart/2005/8/layout/cycle6"/>
    <dgm:cxn modelId="{23EB2DD9-64AA-4B19-8556-A59C4B29410D}" type="presOf" srcId="{089E91D4-3575-4611-921C-2EDE6D7A3AAD}" destId="{60D17F7C-EFB0-4E1C-961B-778FFAC619AE}" srcOrd="0" destOrd="0" presId="urn:microsoft.com/office/officeart/2005/8/layout/cycle6"/>
    <dgm:cxn modelId="{B9F09BE7-F12E-4D49-A8C1-F95AFBDD55C8}" type="presOf" srcId="{6A802F6B-841D-4945-AF98-8ABDC4470709}" destId="{80443C68-3626-4857-BDA2-932FADA8391A}" srcOrd="0" destOrd="0" presId="urn:microsoft.com/office/officeart/2005/8/layout/cycle6"/>
    <dgm:cxn modelId="{F903B1F7-291A-4379-AD31-5A5483A5B685}" type="presOf" srcId="{E108E324-8162-4839-8E71-4E51F7DC9135}" destId="{426D9826-DEE0-4118-B7BB-91554EF014EB}" srcOrd="0" destOrd="0" presId="urn:microsoft.com/office/officeart/2005/8/layout/cycle6"/>
    <dgm:cxn modelId="{A9A5F0FD-8F10-4E41-AD61-DDC67986E0E7}" type="presOf" srcId="{3733402C-2FA9-4975-8758-05A5CF170A28}" destId="{23F3868B-A6C2-4BCD-96C7-7783F898A1E5}" srcOrd="0" destOrd="0" presId="urn:microsoft.com/office/officeart/2005/8/layout/cycle6"/>
    <dgm:cxn modelId="{18387392-C2B9-44BF-9C08-2348406D7A55}" type="presParOf" srcId="{21A4A196-1F69-43E8-B38E-31344AFE84B8}" destId="{A81D70DA-AD34-4D7B-801D-6E1E5B830BA2}" srcOrd="0" destOrd="0" presId="urn:microsoft.com/office/officeart/2005/8/layout/cycle6"/>
    <dgm:cxn modelId="{F511D062-B058-4A6E-BB2D-808489DE144C}" type="presParOf" srcId="{21A4A196-1F69-43E8-B38E-31344AFE84B8}" destId="{BF8EEFBB-7452-46C8-8A11-A5AD0CA005CA}" srcOrd="1" destOrd="0" presId="urn:microsoft.com/office/officeart/2005/8/layout/cycle6"/>
    <dgm:cxn modelId="{100DA153-BC40-4A67-A151-3C0651D8F319}" type="presParOf" srcId="{21A4A196-1F69-43E8-B38E-31344AFE84B8}" destId="{BC667FDE-A856-48B6-ABF6-BBDB8D5C0775}" srcOrd="2" destOrd="0" presId="urn:microsoft.com/office/officeart/2005/8/layout/cycle6"/>
    <dgm:cxn modelId="{59A9E003-5012-4410-A96F-C1BFE1F29325}" type="presParOf" srcId="{21A4A196-1F69-43E8-B38E-31344AFE84B8}" destId="{0E5ED6FD-4ECF-44D7-A329-33916B7B4786}" srcOrd="3" destOrd="0" presId="urn:microsoft.com/office/officeart/2005/8/layout/cycle6"/>
    <dgm:cxn modelId="{932795BB-F2C3-46C0-9304-A4A6DD1F5FB8}" type="presParOf" srcId="{21A4A196-1F69-43E8-B38E-31344AFE84B8}" destId="{F9B3A321-269A-4F3A-9D21-BF5E0AA3C913}" srcOrd="4" destOrd="0" presId="urn:microsoft.com/office/officeart/2005/8/layout/cycle6"/>
    <dgm:cxn modelId="{830D3298-BD2E-499A-97ED-0786195B060F}" type="presParOf" srcId="{21A4A196-1F69-43E8-B38E-31344AFE84B8}" destId="{3480746C-6DED-4993-BDE3-58DE934361E9}" srcOrd="5" destOrd="0" presId="urn:microsoft.com/office/officeart/2005/8/layout/cycle6"/>
    <dgm:cxn modelId="{F5364CBF-B25B-4B61-AA0F-0C7EC6E89A8E}" type="presParOf" srcId="{21A4A196-1F69-43E8-B38E-31344AFE84B8}" destId="{4B372537-7EEA-4E94-8609-819034086695}" srcOrd="6" destOrd="0" presId="urn:microsoft.com/office/officeart/2005/8/layout/cycle6"/>
    <dgm:cxn modelId="{1936C365-1FFE-4517-AA7C-20E57AE00D57}" type="presParOf" srcId="{21A4A196-1F69-43E8-B38E-31344AFE84B8}" destId="{87141FB1-4738-4D5B-A66B-329BC14C8C79}" srcOrd="7" destOrd="0" presId="urn:microsoft.com/office/officeart/2005/8/layout/cycle6"/>
    <dgm:cxn modelId="{DF990095-B6B6-4CE3-8B73-65BECBB012F8}" type="presParOf" srcId="{21A4A196-1F69-43E8-B38E-31344AFE84B8}" destId="{426D9826-DEE0-4118-B7BB-91554EF014EB}" srcOrd="8" destOrd="0" presId="urn:microsoft.com/office/officeart/2005/8/layout/cycle6"/>
    <dgm:cxn modelId="{C22EB416-F50C-483E-B3B9-BD6398E6CD9F}" type="presParOf" srcId="{21A4A196-1F69-43E8-B38E-31344AFE84B8}" destId="{60960F06-45D0-4DFD-97E8-10B1E54DAEBD}" srcOrd="9" destOrd="0" presId="urn:microsoft.com/office/officeart/2005/8/layout/cycle6"/>
    <dgm:cxn modelId="{6064F637-17C9-4DA8-A1BC-1CA058FD895F}" type="presParOf" srcId="{21A4A196-1F69-43E8-B38E-31344AFE84B8}" destId="{8DA8F3D4-D3A3-4D6C-9C8B-DE3673EAF160}" srcOrd="10" destOrd="0" presId="urn:microsoft.com/office/officeart/2005/8/layout/cycle6"/>
    <dgm:cxn modelId="{DAA78D65-0BE8-40C7-943C-D14C5B5591C4}" type="presParOf" srcId="{21A4A196-1F69-43E8-B38E-31344AFE84B8}" destId="{C478DE0A-7388-4228-BF4C-6AD1C3EB26F2}" srcOrd="11" destOrd="0" presId="urn:microsoft.com/office/officeart/2005/8/layout/cycle6"/>
    <dgm:cxn modelId="{C5B1F619-4A94-4E43-ACC5-63EAFB8A590B}" type="presParOf" srcId="{21A4A196-1F69-43E8-B38E-31344AFE84B8}" destId="{80443C68-3626-4857-BDA2-932FADA8391A}" srcOrd="12" destOrd="0" presId="urn:microsoft.com/office/officeart/2005/8/layout/cycle6"/>
    <dgm:cxn modelId="{E2E0EAF8-05EC-439B-AB9E-B1CB3BC72C49}" type="presParOf" srcId="{21A4A196-1F69-43E8-B38E-31344AFE84B8}" destId="{2B32732A-AA51-4CCF-BC7B-89DEDD7B9D69}" srcOrd="13" destOrd="0" presId="urn:microsoft.com/office/officeart/2005/8/layout/cycle6"/>
    <dgm:cxn modelId="{B03AE7B4-8A66-44A8-8585-A263F428C7B6}" type="presParOf" srcId="{21A4A196-1F69-43E8-B38E-31344AFE84B8}" destId="{60D17F7C-EFB0-4E1C-961B-778FFAC619AE}" srcOrd="14" destOrd="0" presId="urn:microsoft.com/office/officeart/2005/8/layout/cycle6"/>
    <dgm:cxn modelId="{4EFA1B59-56B5-4035-8646-D09E0979C9B4}" type="presParOf" srcId="{21A4A196-1F69-43E8-B38E-31344AFE84B8}" destId="{0A81845F-ED7E-4FCC-AAC5-3D7826DE1D82}" srcOrd="15" destOrd="0" presId="urn:microsoft.com/office/officeart/2005/8/layout/cycle6"/>
    <dgm:cxn modelId="{9A298712-DF47-4172-B9AE-C67D9E9FEA4B}" type="presParOf" srcId="{21A4A196-1F69-43E8-B38E-31344AFE84B8}" destId="{477E4AF2-BB69-4117-9858-EFC2E08110AD}" srcOrd="16" destOrd="0" presId="urn:microsoft.com/office/officeart/2005/8/layout/cycle6"/>
    <dgm:cxn modelId="{C1DF87DE-9F3B-428A-A457-174D411185B2}" type="presParOf" srcId="{21A4A196-1F69-43E8-B38E-31344AFE84B8}" destId="{23F3868B-A6C2-4BCD-96C7-7783F898A1E5}" srcOrd="17" destOrd="0" presId="urn:microsoft.com/office/officeart/2005/8/layout/cycle6"/>
    <dgm:cxn modelId="{52B86DCF-3005-4ABC-B3BD-4D3F4A44CD65}" type="presParOf" srcId="{21A4A196-1F69-43E8-B38E-31344AFE84B8}" destId="{619EDFAD-D483-4801-AF39-3252D8E498E4}" srcOrd="18" destOrd="0" presId="urn:microsoft.com/office/officeart/2005/8/layout/cycle6"/>
    <dgm:cxn modelId="{E9F3D2A2-F58E-4260-92A8-459EC6DA3C89}" type="presParOf" srcId="{21A4A196-1F69-43E8-B38E-31344AFE84B8}" destId="{6846DACF-7563-4368-8F12-BCEA8E239D9C}" srcOrd="19" destOrd="0" presId="urn:microsoft.com/office/officeart/2005/8/layout/cycle6"/>
    <dgm:cxn modelId="{943E201A-9D0B-43E1-8C20-E140A1E0C96F}" type="presParOf" srcId="{21A4A196-1F69-43E8-B38E-31344AFE84B8}" destId="{7FB6C2E2-5AA6-4C88-B9E0-0EC53A96003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D70DA-AD34-4D7B-801D-6E1E5B830BA2}">
      <dsp:nvSpPr>
        <dsp:cNvPr id="0" name=""/>
        <dsp:cNvSpPr/>
      </dsp:nvSpPr>
      <dsp:spPr>
        <a:xfrm>
          <a:off x="3416101" y="2747"/>
          <a:ext cx="1295796" cy="8422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latin typeface="Arial" panose="020B0604020202020204" pitchFamily="34" charset="0"/>
              <a:cs typeface="Arial" panose="020B0604020202020204" pitchFamily="34" charset="0"/>
            </a:rPr>
            <a:t>Articulación del currículo</a:t>
          </a:r>
          <a:endParaRPr lang="en-US" sz="1100" kern="1200" dirty="0"/>
        </a:p>
      </dsp:txBody>
      <dsp:txXfrm>
        <a:off x="3457217" y="43863"/>
        <a:ext cx="1213564" cy="760035"/>
      </dsp:txXfrm>
    </dsp:sp>
    <dsp:sp modelId="{BC667FDE-A856-48B6-ABF6-BBDB8D5C0775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060992" y="91351"/>
              </a:moveTo>
              <a:arcTo wR="2404512" hR="2404512" stAng="17150643" swAng="125662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ED6FD-4ECF-44D7-A329-33916B7B4786}">
      <dsp:nvSpPr>
        <dsp:cNvPr id="0" name=""/>
        <dsp:cNvSpPr/>
      </dsp:nvSpPr>
      <dsp:spPr>
        <a:xfrm>
          <a:off x="5296025" y="908071"/>
          <a:ext cx="1295796" cy="842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Zonas rurales</a:t>
          </a:r>
          <a:endParaRPr lang="en-U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7141" y="949187"/>
        <a:ext cx="1213564" cy="760035"/>
      </dsp:txXfrm>
    </dsp:sp>
    <dsp:sp modelId="{3480746C-6DED-4993-BDE3-58DE934361E9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559244" y="1337362"/>
              </a:moveTo>
              <a:arcTo wR="2404512" hR="2404512" stAng="20019161" swAng="172635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2537-7EEA-4E94-8609-819034086695}">
      <dsp:nvSpPr>
        <dsp:cNvPr id="0" name=""/>
        <dsp:cNvSpPr/>
      </dsp:nvSpPr>
      <dsp:spPr>
        <a:xfrm>
          <a:off x="5760327" y="2942314"/>
          <a:ext cx="1295796" cy="8422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>
              <a:latin typeface="Arial" panose="020B0604020202020204" pitchFamily="34" charset="0"/>
              <a:cs typeface="Arial" panose="020B0604020202020204" pitchFamily="34" charset="0"/>
            </a:rPr>
            <a:t>Nodos y circulación interinstitucional </a:t>
          </a:r>
          <a:endParaRPr lang="en-U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1443" y="2983430"/>
        <a:ext cx="1213564" cy="760035"/>
      </dsp:txXfrm>
    </dsp:sp>
    <dsp:sp modelId="{426D9826-DEE0-4118-B7BB-91554EF014EB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06879" y="3369529"/>
              </a:moveTo>
              <a:arcTo wR="2404512" hR="2404512" stAng="1419703" swAng="135878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60F06-45D0-4DFD-97E8-10B1E54DAEBD}">
      <dsp:nvSpPr>
        <dsp:cNvPr id="0" name=""/>
        <dsp:cNvSpPr/>
      </dsp:nvSpPr>
      <dsp:spPr>
        <a:xfrm>
          <a:off x="4459380" y="4573651"/>
          <a:ext cx="1295796" cy="8422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Etapa productiva</a:t>
          </a:r>
          <a:endParaRPr lang="en-US" sz="1100" kern="1200" dirty="0"/>
        </a:p>
      </dsp:txBody>
      <dsp:txXfrm>
        <a:off x="4500496" y="4614767"/>
        <a:ext cx="1213564" cy="760035"/>
      </dsp:txXfrm>
    </dsp:sp>
    <dsp:sp modelId="{C478DE0A-7388-4228-BF4C-6AD1C3EB26F2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792090" y="4777582"/>
              </a:moveTo>
              <a:arcTo wR="2404512" hR="2404512" stAng="4843449" swAng="111310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43C68-3626-4857-BDA2-932FADA8391A}">
      <dsp:nvSpPr>
        <dsp:cNvPr id="0" name=""/>
        <dsp:cNvSpPr/>
      </dsp:nvSpPr>
      <dsp:spPr>
        <a:xfrm>
          <a:off x="2372822" y="4573651"/>
          <a:ext cx="1295796" cy="8422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Jornada única </a:t>
          </a:r>
          <a:endParaRPr lang="en-US" sz="1100" kern="1200" dirty="0"/>
        </a:p>
      </dsp:txBody>
      <dsp:txXfrm>
        <a:off x="2413938" y="4614767"/>
        <a:ext cx="1213564" cy="760035"/>
      </dsp:txXfrm>
    </dsp:sp>
    <dsp:sp modelId="{60D17F7C-EFB0-4E1C-961B-778FFAC619AE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743522" y="4143130"/>
              </a:moveTo>
              <a:arcTo wR="2404512" hR="2404512" stAng="8021515" swAng="135878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1845F-ED7E-4FCC-AAC5-3D7826DE1D82}">
      <dsp:nvSpPr>
        <dsp:cNvPr id="0" name=""/>
        <dsp:cNvSpPr/>
      </dsp:nvSpPr>
      <dsp:spPr>
        <a:xfrm>
          <a:off x="1071875" y="2942314"/>
          <a:ext cx="1295796" cy="8422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>
              <a:latin typeface="Arial" panose="020B0604020202020204" pitchFamily="34" charset="0"/>
              <a:cs typeface="Arial" panose="020B0604020202020204" pitchFamily="34" charset="0"/>
            </a:rPr>
            <a:t>Oferta pertinente y diversificada</a:t>
          </a:r>
          <a:endParaRPr lang="en-U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2991" y="2983430"/>
        <a:ext cx="1213564" cy="760035"/>
      </dsp:txXfrm>
    </dsp:sp>
    <dsp:sp modelId="{23F3868B-A6C2-4BCD-96C7-7783F898A1E5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153" y="2506260"/>
              </a:moveTo>
              <a:arcTo wR="2404512" hR="2404512" stAng="10654486" swAng="172635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EDFAD-D483-4801-AF39-3252D8E498E4}">
      <dsp:nvSpPr>
        <dsp:cNvPr id="0" name=""/>
        <dsp:cNvSpPr/>
      </dsp:nvSpPr>
      <dsp:spPr>
        <a:xfrm>
          <a:off x="1536178" y="908071"/>
          <a:ext cx="1295796" cy="842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>
              <a:latin typeface="Arial" panose="020B0604020202020204" pitchFamily="34" charset="0"/>
              <a:cs typeface="Arial" panose="020B0604020202020204" pitchFamily="34" charset="0"/>
            </a:rPr>
            <a:t>Inclusión</a:t>
          </a:r>
          <a:endParaRPr lang="en-U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7294" y="949187"/>
        <a:ext cx="1213564" cy="760035"/>
      </dsp:txXfrm>
    </dsp:sp>
    <dsp:sp modelId="{7FB6C2E2-5AA6-4C88-B9E0-0EC53A960030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964563" y="478836"/>
              </a:moveTo>
              <a:arcTo wR="2404512" hR="2404512" stAng="13992733" swAng="125662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5/08/2020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764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5/08/2020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6187440" y="5108797"/>
            <a:ext cx="5889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Orientaciones de Calidad para la formación técnica en la </a:t>
            </a:r>
          </a:p>
          <a:p>
            <a:pPr algn="ctr"/>
            <a:r>
              <a:rPr lang="es-CO" sz="24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Media</a:t>
            </a:r>
          </a:p>
          <a:p>
            <a:pPr algn="ctr"/>
            <a:r>
              <a:rPr lang="es-CO" sz="24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Titulación</a:t>
            </a: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733B51C-F1D6-6549-A208-9A4FF715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8677" y="903408"/>
            <a:ext cx="2004568" cy="2668858"/>
          </a:xfrm>
          <a:prstGeom prst="rect">
            <a:avLst/>
          </a:prstGeom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CD336A2-27BB-C74F-8D0A-1A750FC05B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4638" y="923335"/>
            <a:ext cx="2246433" cy="2648931"/>
          </a:xfrm>
          <a:prstGeom prst="rect">
            <a:avLst/>
          </a:prstGeom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E789711-3827-2D48-B715-B3BF7D39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0245" y="897528"/>
            <a:ext cx="2080050" cy="2601816"/>
          </a:xfrm>
          <a:prstGeom prst="rect">
            <a:avLst/>
          </a:prstGeom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5C53C62-225C-0F43-939B-EF59AE7B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2314" y="892469"/>
            <a:ext cx="2118962" cy="2606875"/>
          </a:xfrm>
          <a:prstGeom prst="rect">
            <a:avLst/>
          </a:prstGeom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05FA4B-E05B-1543-B158-9BD652C0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8220" y="888373"/>
            <a:ext cx="2073668" cy="2610971"/>
          </a:xfrm>
          <a:prstGeom prst="rect">
            <a:avLst/>
          </a:prstGeom>
          <a:ln>
            <a:noFill/>
          </a:ln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B733B51C-F1D6-6549-A208-9A4FF715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5076" y="3645896"/>
            <a:ext cx="2105973" cy="3168886"/>
          </a:xfrm>
          <a:prstGeom prst="rect">
            <a:avLst/>
          </a:prstGeom>
          <a:ln>
            <a:noFill/>
          </a:ln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8CD336A2-27BB-C74F-8D0A-1A750FC05B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2326" y="3645896"/>
            <a:ext cx="2313400" cy="3168885"/>
          </a:xfrm>
          <a:prstGeom prst="rect">
            <a:avLst/>
          </a:prstGeom>
          <a:ln>
            <a:noFill/>
          </a:ln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6E789711-3827-2D48-B715-B3BF7D39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78203" y="3645896"/>
            <a:ext cx="2265073" cy="3157988"/>
          </a:xfrm>
          <a:prstGeom prst="rect">
            <a:avLst/>
          </a:prstGeom>
          <a:ln>
            <a:noFill/>
          </a:ln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A5C53C62-225C-0F43-939B-EF59AE7B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2688" y="3634994"/>
            <a:ext cx="2126392" cy="3168887"/>
          </a:xfrm>
          <a:prstGeom prst="rect">
            <a:avLst/>
          </a:prstGeom>
          <a:ln>
            <a:noFill/>
          </a:ln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7A05FA4B-E05B-1543-B158-9BD652C0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38220" y="3634994"/>
            <a:ext cx="2073668" cy="3168887"/>
          </a:xfrm>
          <a:prstGeom prst="rect">
            <a:avLst/>
          </a:prstGeom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ADC436-020C-0E4F-BC17-746468247698}"/>
              </a:ext>
            </a:extLst>
          </p:cNvPr>
          <p:cNvSpPr txBox="1"/>
          <p:nvPr/>
        </p:nvSpPr>
        <p:spPr>
          <a:xfrm>
            <a:off x="-708837" y="-382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E38EDF0-9B9C-9841-877D-ED86CB1FBEC5}"/>
              </a:ext>
            </a:extLst>
          </p:cNvPr>
          <p:cNvSpPr txBox="1"/>
          <p:nvPr/>
        </p:nvSpPr>
        <p:spPr>
          <a:xfrm>
            <a:off x="1093685" y="1617924"/>
            <a:ext cx="19320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-Escaso desarrollo regional y apuestas productivas</a:t>
            </a:r>
          </a:p>
          <a:p>
            <a:pPr lvl="0"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-Bajo interés de los jóvenes en el valor agregado de la  Educación Media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A43678-48FF-624D-8BBA-34A4E2F58210}"/>
              </a:ext>
            </a:extLst>
          </p:cNvPr>
          <p:cNvSpPr txBox="1"/>
          <p:nvPr/>
        </p:nvSpPr>
        <p:spPr>
          <a:xfrm>
            <a:off x="3334035" y="1825366"/>
            <a:ext cx="1907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Limitada oferta de formación en programas técnicos y baja calidad educativa</a:t>
            </a:r>
          </a:p>
          <a:p>
            <a:pPr algn="ctr"/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DA35668-5B73-FF49-A12A-14E737388E0F}"/>
              </a:ext>
            </a:extLst>
          </p:cNvPr>
          <p:cNvSpPr txBox="1"/>
          <p:nvPr/>
        </p:nvSpPr>
        <p:spPr>
          <a:xfrm>
            <a:off x="5534651" y="1824887"/>
            <a:ext cx="21382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Escaso fortalecimiento de las competencias básicas y laborales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41E3EFC-4BF7-5042-AB42-8389328F58EA}"/>
              </a:ext>
            </a:extLst>
          </p:cNvPr>
          <p:cNvSpPr txBox="1"/>
          <p:nvPr/>
        </p:nvSpPr>
        <p:spPr>
          <a:xfrm>
            <a:off x="7672852" y="1780448"/>
            <a:ext cx="216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obres expectativas de los jóvenes sobre su  futuro  y escaso acceso a información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6C14E03-AA43-B84B-ADC5-51BBC360D8DC}"/>
              </a:ext>
            </a:extLst>
          </p:cNvPr>
          <p:cNvSpPr txBox="1"/>
          <p:nvPr/>
        </p:nvSpPr>
        <p:spPr>
          <a:xfrm>
            <a:off x="3164638" y="4559607"/>
            <a:ext cx="2110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Detallar acciones y procedimientos en la articulación que propendan por una oferta diversificada y de calidad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CAED4E8-7949-F64E-A2F9-27220754606C}"/>
              </a:ext>
            </a:extLst>
          </p:cNvPr>
          <p:cNvSpPr txBox="1"/>
          <p:nvPr/>
        </p:nvSpPr>
        <p:spPr>
          <a:xfrm>
            <a:off x="5435077" y="4344163"/>
            <a:ext cx="23276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claridades sobre el proceso de articulación del currículo con las áreas básicas y técnicas que permitan el fortalecimiento de las competencias básicas y laborales</a:t>
            </a:r>
          </a:p>
          <a:p>
            <a:pPr algn="ctr"/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F8E00E-272C-DD4C-A5C5-BCF7B1A806E6}"/>
              </a:ext>
            </a:extLst>
          </p:cNvPr>
          <p:cNvSpPr txBox="1"/>
          <p:nvPr/>
        </p:nvSpPr>
        <p:spPr>
          <a:xfrm>
            <a:off x="7708064" y="4532706"/>
            <a:ext cx="2265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400" dirty="0"/>
              <a:t>Promover dentro de los procesos claves de alistamiento para la articulación la sensibilización sobre los procesos de orientación Socio-ocupacional.</a:t>
            </a:r>
          </a:p>
          <a:p>
            <a:pPr lvl="0"/>
            <a:endParaRPr lang="es-CO" sz="1400" dirty="0"/>
          </a:p>
          <a:p>
            <a:endParaRPr lang="es-CO" sz="1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C710A10-D9CB-CA46-ACD5-37FCEB0A114E}"/>
              </a:ext>
            </a:extLst>
          </p:cNvPr>
          <p:cNvSpPr txBox="1"/>
          <p:nvPr/>
        </p:nvSpPr>
        <p:spPr>
          <a:xfrm>
            <a:off x="9882882" y="1606823"/>
            <a:ext cx="2125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-Falta de apropiación y desconocimiento de los procesos de articulación.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-Falta de claridades técnicas que viabilicen la articulación 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4AF7B87-F7F3-D945-9D74-451D8010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533" y="991792"/>
            <a:ext cx="769536" cy="5978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7847196-A685-1040-9486-DAB7B16F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753" y="1030162"/>
            <a:ext cx="733537" cy="53348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1F43745-5433-0C49-8DBF-2A49AF2C6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43" y="1093397"/>
            <a:ext cx="796390" cy="4790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2DFE893-8C44-9242-B7E7-A733FCA9C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369" y="1023247"/>
            <a:ext cx="671988" cy="53870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5E34CC7-FDAD-7B43-9388-75DE79063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606" y="3861203"/>
            <a:ext cx="410282" cy="41028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C95E3F8-D68C-BC4C-B8D7-8754A5F3B7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8674" y="3886887"/>
            <a:ext cx="432096" cy="43209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8AAB0F2-33F5-9C45-A97F-746CB1E97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9813" y="3913745"/>
            <a:ext cx="357740" cy="35774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8649335-7DBB-EB45-ADBB-0E2E33B3D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611" y="3814894"/>
            <a:ext cx="502901" cy="5029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8E40364-559D-BF40-A239-DBC17CD558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698" y="989554"/>
            <a:ext cx="638233" cy="63823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82FC867F-571D-2244-BB39-F14799F054A9}"/>
              </a:ext>
            </a:extLst>
          </p:cNvPr>
          <p:cNvSpPr txBox="1"/>
          <p:nvPr/>
        </p:nvSpPr>
        <p:spPr>
          <a:xfrm>
            <a:off x="10000463" y="4505312"/>
            <a:ext cx="1909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/>
              <a:t>Definir aspectos claves de la articulación y actores responsables en la ejecución, reconociendo las dinámicas de cada territorio</a:t>
            </a:r>
            <a:endParaRPr lang="es-CO" sz="1400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2BFF5526-9DAF-6846-B0DB-D38B1D700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5688" y="3768112"/>
            <a:ext cx="498732" cy="544852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35DB97FB-5EC2-4EE0-99BF-E2B48042551E}"/>
              </a:ext>
            </a:extLst>
          </p:cNvPr>
          <p:cNvSpPr txBox="1"/>
          <p:nvPr/>
        </p:nvSpPr>
        <p:spPr>
          <a:xfrm>
            <a:off x="932782" y="4557153"/>
            <a:ext cx="2189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Convocar acciones nacionales y regionales para brindar una oferta técnica pertinente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apunte al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social y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 de las regiones 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F3EED9F-A7FC-4331-BC47-BAFD1E0976E2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1BE57D38-83D9-4AC6-9456-F1C53CF317A0}"/>
              </a:ext>
            </a:extLst>
          </p:cNvPr>
          <p:cNvSpPr/>
          <p:nvPr/>
        </p:nvSpPr>
        <p:spPr>
          <a:xfrm rot="16200000">
            <a:off x="-359437" y="2031538"/>
            <a:ext cx="1929257" cy="33855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96D1F13-EB47-40C4-9C7D-564443B3F852}"/>
              </a:ext>
            </a:extLst>
          </p:cNvPr>
          <p:cNvSpPr txBox="1"/>
          <p:nvPr/>
        </p:nvSpPr>
        <p:spPr>
          <a:xfrm rot="16200000">
            <a:off x="-200836" y="2078523"/>
            <a:ext cx="160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1A212572-440F-491C-B12D-BE7D19644698}"/>
              </a:ext>
            </a:extLst>
          </p:cNvPr>
          <p:cNvSpPr/>
          <p:nvPr/>
        </p:nvSpPr>
        <p:spPr>
          <a:xfrm rot="16200000">
            <a:off x="-594046" y="5016611"/>
            <a:ext cx="2321207" cy="33855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9F83C59-F1A2-48DF-8CF6-8D5435BAF70B}"/>
              </a:ext>
            </a:extLst>
          </p:cNvPr>
          <p:cNvSpPr txBox="1"/>
          <p:nvPr/>
        </p:nvSpPr>
        <p:spPr>
          <a:xfrm rot="16200000">
            <a:off x="-402353" y="5030504"/>
            <a:ext cx="192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600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puestas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623E3E6-7437-45A7-93A7-F6837856863F}"/>
              </a:ext>
            </a:extLst>
          </p:cNvPr>
          <p:cNvSpPr txBox="1"/>
          <p:nvPr/>
        </p:nvSpPr>
        <p:spPr>
          <a:xfrm>
            <a:off x="1093685" y="77790"/>
            <a:ext cx="1044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rgbClr val="436CB7"/>
                </a:solidFill>
              </a:rPr>
              <a:t>Retos y alcances de los lineamientos de calidad para la formación técnica en la media MEN – SENA </a:t>
            </a:r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id="{FCA7F4EF-6492-4ACC-BAB8-90F5A871EDAE}"/>
              </a:ext>
            </a:extLst>
          </p:cNvPr>
          <p:cNvSpPr txBox="1"/>
          <p:nvPr/>
        </p:nvSpPr>
        <p:spPr>
          <a:xfrm>
            <a:off x="-11141" y="60292"/>
            <a:ext cx="1199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21549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A0D23D-3874-44F3-B05F-48BD3E8D56FC}"/>
              </a:ext>
            </a:extLst>
          </p:cNvPr>
          <p:cNvSpPr/>
          <p:nvPr/>
        </p:nvSpPr>
        <p:spPr>
          <a:xfrm>
            <a:off x="1225318" y="1812273"/>
            <a:ext cx="9498099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el enfoque de calidad de los procesos de formación desarrollados en los programas de articulación para ampliar la cobertura de la oferta con criterios de pertinencia regional. 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Dinamizar el enfoque de equidad de la oferta de los programas de articulación con miras a brindar mayores oportunidades a los jóvenes.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Visibilizar en los programas de articulación un conjunto de competencias que permitan fortalecer los procesos de formación atendiendo a las necesidades y el interés de los jóvenes actuales.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Generar rutas de atención que permitan la ejecución del programa de doble titulación con calidad y pertinencia.</a:t>
            </a:r>
          </a:p>
          <a:p>
            <a:pPr marL="457200" algn="just"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69A8F8-6A32-4356-BE80-56689F457D47}"/>
              </a:ext>
            </a:extLst>
          </p:cNvPr>
          <p:cNvSpPr txBox="1"/>
          <p:nvPr/>
        </p:nvSpPr>
        <p:spPr>
          <a:xfrm>
            <a:off x="982172" y="493288"/>
            <a:ext cx="1044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rgbClr val="436CB7"/>
                </a:solidFill>
              </a:rPr>
              <a:t>Objetivos específicos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1BC55B-A66C-42DE-B0C8-3A47F35F0917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FFEA71BF-7AC1-4683-AF0F-0DDB90E55B83}"/>
              </a:ext>
            </a:extLst>
          </p:cNvPr>
          <p:cNvSpPr txBox="1"/>
          <p:nvPr/>
        </p:nvSpPr>
        <p:spPr>
          <a:xfrm>
            <a:off x="-11141" y="60292"/>
            <a:ext cx="1199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65289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550E62C-97E6-4B81-8698-C180E69F9082}"/>
              </a:ext>
            </a:extLst>
          </p:cNvPr>
          <p:cNvSpPr/>
          <p:nvPr/>
        </p:nvSpPr>
        <p:spPr>
          <a:xfrm>
            <a:off x="25759" y="119018"/>
            <a:ext cx="952130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189F0E8-FCB3-49E2-930C-16079E86DA1F}"/>
              </a:ext>
            </a:extLst>
          </p:cNvPr>
          <p:cNvSpPr txBox="1"/>
          <p:nvPr/>
        </p:nvSpPr>
        <p:spPr>
          <a:xfrm>
            <a:off x="977888" y="301421"/>
            <a:ext cx="444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436CB7"/>
                </a:solidFill>
              </a:rPr>
              <a:t>A</a:t>
            </a:r>
            <a:r>
              <a:rPr lang="es-CO" dirty="0" err="1">
                <a:solidFill>
                  <a:srgbClr val="436CB7"/>
                </a:solidFill>
              </a:rPr>
              <a:t>spectos</a:t>
            </a:r>
            <a:r>
              <a:rPr lang="es-CO" dirty="0">
                <a:solidFill>
                  <a:srgbClr val="436CB7"/>
                </a:solidFill>
              </a:rPr>
              <a:t> claves a trabajar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FCA7F4EF-6492-4ACC-BAB8-90F5A871EDAE}"/>
              </a:ext>
            </a:extLst>
          </p:cNvPr>
          <p:cNvSpPr txBox="1"/>
          <p:nvPr/>
        </p:nvSpPr>
        <p:spPr>
          <a:xfrm>
            <a:off x="25758" y="81661"/>
            <a:ext cx="1199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556259" y="435603"/>
            <a:ext cx="30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claridades para la articulación del currículo de media  con los programas técnicos y detallar el procedimiento</a:t>
            </a:r>
            <a:endParaRPr lang="en-U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5538" y="1234356"/>
            <a:ext cx="30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una ruta de atención a estudiantes en condición de discapacidad y población diversa. </a:t>
            </a:r>
          </a:p>
          <a:p>
            <a:pPr lvl="0" algn="ctr"/>
            <a:endParaRPr lang="es-ES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560159" y="1649855"/>
            <a:ext cx="309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el fortalecimiento de proyectos pedagógicos pertinentes a través de la innovación agropecuaria.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36478" y="2821719"/>
            <a:ext cx="3090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y promover el análisis de pertinencia donde se tenga en cuenta el sector productivo de la región y el contexto de los estudiantes para la oferta de programas.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225319" y="5548504"/>
            <a:ext cx="30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claridades para la articulación con los establecimientos que cuentan con Jornada única.</a:t>
            </a:r>
          </a:p>
          <a:p>
            <a:pPr lvl="0" algn="ctr"/>
            <a:endParaRPr lang="es-ES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3019" y="5498133"/>
            <a:ext cx="30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las modalidades definidas para la articulación, especificando claramente su alcance, duración y responsables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884991" y="3237218"/>
            <a:ext cx="3090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 procedimientos y requerimientos necesarios, resaltando los beneficios de equidad, diversificación y aprovechamiento de los ambientes de aprendizaje</a:t>
            </a:r>
            <a:endParaRPr lang="es-ES" sz="12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67458" y="3052552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436CB7"/>
                </a:solidFill>
              </a:rPr>
              <a:t>ARTICULACIÓN – DOBLE TITULACIÓN</a:t>
            </a:r>
            <a:endParaRPr lang="en-US" b="1" dirty="0">
              <a:solidFill>
                <a:srgbClr val="43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8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pared, interior, grupo&#10;&#10;Descripción generada automáticamente">
            <a:extLst>
              <a:ext uri="{FF2B5EF4-FFF2-40B4-BE49-F238E27FC236}">
                <a16:creationId xmlns:a16="http://schemas.microsoft.com/office/drawing/2014/main" id="{E2898AA5-4641-4969-9E5D-37A155EE3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29" b="25539"/>
          <a:stretch/>
        </p:blipFill>
        <p:spPr>
          <a:xfrm>
            <a:off x="5848416" y="-18064"/>
            <a:ext cx="6343583" cy="245177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F3A4B6D-DAB8-7F45-87E5-3F716AD7FC40}"/>
              </a:ext>
            </a:extLst>
          </p:cNvPr>
          <p:cNvSpPr/>
          <p:nvPr/>
        </p:nvSpPr>
        <p:spPr>
          <a:xfrm>
            <a:off x="5848416" y="2433713"/>
            <a:ext cx="6341147" cy="4422942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7BBD07-3526-4847-BD2B-0D2D54121DAC}"/>
              </a:ext>
            </a:extLst>
          </p:cNvPr>
          <p:cNvSpPr txBox="1"/>
          <p:nvPr/>
        </p:nvSpPr>
        <p:spPr>
          <a:xfrm>
            <a:off x="118923" y="752653"/>
            <a:ext cx="482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4874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articulación es</a:t>
            </a:r>
            <a:endParaRPr lang="es-CO" sz="3600" b="1" dirty="0">
              <a:solidFill>
                <a:srgbClr val="4874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ADC436-020C-0E4F-BC17-746468247698}"/>
              </a:ext>
            </a:extLst>
          </p:cNvPr>
          <p:cNvSpPr txBox="1"/>
          <p:nvPr/>
        </p:nvSpPr>
        <p:spPr>
          <a:xfrm>
            <a:off x="-708837" y="-382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90814D-1830-4059-9316-270D631A9811}"/>
              </a:ext>
            </a:extLst>
          </p:cNvPr>
          <p:cNvSpPr/>
          <p:nvPr/>
        </p:nvSpPr>
        <p:spPr>
          <a:xfrm>
            <a:off x="118923" y="2433713"/>
            <a:ext cx="5522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4874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proceso pedagógico y de gestión que implica acciones conjuntas para </a:t>
            </a:r>
            <a:r>
              <a:rPr lang="es-CO" b="1" dirty="0">
                <a:solidFill>
                  <a:srgbClr val="4874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el tránsito y la movilidad de las personas entre los distintos niveles y ofertas educativas</a:t>
            </a:r>
            <a:r>
              <a:rPr lang="es-CO" dirty="0">
                <a:solidFill>
                  <a:srgbClr val="4874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reconocimiento de los aprendizajes obtenidos en distintos escenarios formativos y el mejoramiento continuo de la </a:t>
            </a:r>
            <a:r>
              <a:rPr lang="es-CO" b="1" dirty="0">
                <a:solidFill>
                  <a:srgbClr val="4874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pertinencia y calidad </a:t>
            </a:r>
            <a:r>
              <a:rPr lang="es-CO" dirty="0">
                <a:solidFill>
                  <a:srgbClr val="4874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programas, las instituciones y sus aliados.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4A36A85-1CF3-4049-A425-6FC1D62B64B8}"/>
              </a:ext>
            </a:extLst>
          </p:cNvPr>
          <p:cNvSpPr/>
          <p:nvPr/>
        </p:nvSpPr>
        <p:spPr>
          <a:xfrm>
            <a:off x="6193903" y="2837635"/>
            <a:ext cx="5652608" cy="303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una de estas ofertas –</a:t>
            </a:r>
            <a:r>
              <a:rPr lang="es-ES" b="1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media, educación para el trabajo y educación superior– conservan su naturaleza y especificidad,</a:t>
            </a:r>
            <a:r>
              <a:rPr lang="es-ES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pero se relacionan en un diálogo que implica construir sinergia y unidad en lo pedagógico alrededor de las competencias profesionales, como eje de la formación, y asumir una transformación en los distintos ámbitos de la gestión institucional para hacerla posible, darle sostenibilidad y evaluarla continuamente. </a:t>
            </a:r>
            <a:endParaRPr lang="es-CO" dirty="0">
              <a:solidFill>
                <a:srgbClr val="E3EC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21B8B9-4D39-457F-9981-9323EA89D065}"/>
              </a:ext>
            </a:extLst>
          </p:cNvPr>
          <p:cNvSpPr/>
          <p:nvPr/>
        </p:nvSpPr>
        <p:spPr>
          <a:xfrm>
            <a:off x="9551963" y="5845691"/>
            <a:ext cx="2294548" cy="23282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4991CFE-4C31-48CB-A793-B4578C4F5BD9}"/>
              </a:ext>
            </a:extLst>
          </p:cNvPr>
          <p:cNvSpPr txBox="1"/>
          <p:nvPr/>
        </p:nvSpPr>
        <p:spPr>
          <a:xfrm>
            <a:off x="9431623" y="5801517"/>
            <a:ext cx="2485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370273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B16A83D-7738-49FC-9ACF-BEE8C6360509}"/>
              </a:ext>
            </a:extLst>
          </p:cNvPr>
          <p:cNvSpPr/>
          <p:nvPr/>
        </p:nvSpPr>
        <p:spPr>
          <a:xfrm>
            <a:off x="0" y="-26505"/>
            <a:ext cx="2551386" cy="6693201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3D8577-F620-47BE-BF77-A3BB72E16F56}"/>
              </a:ext>
            </a:extLst>
          </p:cNvPr>
          <p:cNvSpPr txBox="1"/>
          <p:nvPr/>
        </p:nvSpPr>
        <p:spPr>
          <a:xfrm>
            <a:off x="24266" y="1805642"/>
            <a:ext cx="2455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Estrategias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propuestas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para fortalecer el programa 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MX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Doble Titulación”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Desde la ETC</a:t>
            </a:r>
            <a:endParaRPr lang="es-CO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AB8E8AA-B024-44ED-A9E9-64632252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813" y="2046273"/>
            <a:ext cx="2551386" cy="2551386"/>
          </a:xfrm>
          <a:prstGeom prst="rect">
            <a:avLst/>
          </a:prstGeom>
        </p:spPr>
      </p:pic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696646BD-EAE2-48AC-84C8-902FEF5F6144}"/>
              </a:ext>
            </a:extLst>
          </p:cNvPr>
          <p:cNvCxnSpPr>
            <a:cxnSpLocks/>
          </p:cNvCxnSpPr>
          <p:nvPr/>
        </p:nvCxnSpPr>
        <p:spPr>
          <a:xfrm flipV="1">
            <a:off x="8060199" y="1859419"/>
            <a:ext cx="923380" cy="12756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CF58392-2092-45D6-B368-3848C7C894F4}"/>
              </a:ext>
            </a:extLst>
          </p:cNvPr>
          <p:cNvSpPr/>
          <p:nvPr/>
        </p:nvSpPr>
        <p:spPr>
          <a:xfrm>
            <a:off x="8521889" y="328605"/>
            <a:ext cx="2957427" cy="147703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36CB7"/>
                </a:solidFill>
              </a:rPr>
              <a:t>Conformación de redes departamentales que permitan generar acciones articuladas para robustecer el programa</a:t>
            </a:r>
            <a:endParaRPr lang="es-CO" dirty="0">
              <a:solidFill>
                <a:srgbClr val="436CB7"/>
              </a:solidFill>
            </a:endParaRP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2CB25DA4-6E64-4411-A1E5-FE37587E6E21}"/>
              </a:ext>
            </a:extLst>
          </p:cNvPr>
          <p:cNvCxnSpPr>
            <a:cxnSpLocks/>
            <a:endCxn id="22" idx="0"/>
          </p:cNvCxnSpPr>
          <p:nvPr/>
        </p:nvCxnSpPr>
        <p:spPr>
          <a:xfrm rot="10800000" flipV="1">
            <a:off x="4047563" y="3428999"/>
            <a:ext cx="1461257" cy="1168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0ECC3DA-EE03-4127-9EC8-D4BDE714C134}"/>
              </a:ext>
            </a:extLst>
          </p:cNvPr>
          <p:cNvSpPr/>
          <p:nvPr/>
        </p:nvSpPr>
        <p:spPr>
          <a:xfrm>
            <a:off x="2865397" y="4597659"/>
            <a:ext cx="2364329" cy="206903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36CB7"/>
                </a:solidFill>
              </a:rPr>
              <a:t>Implementación de espacios de sensibilización que permitan empoderar el programa en los actores regionales  </a:t>
            </a:r>
            <a:endParaRPr lang="es-CO" dirty="0">
              <a:solidFill>
                <a:srgbClr val="436CB7"/>
              </a:solidFill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02719B79-1CF7-4A9A-924B-D9F439003926}"/>
              </a:ext>
            </a:extLst>
          </p:cNvPr>
          <p:cNvCxnSpPr>
            <a:cxnSpLocks/>
          </p:cNvCxnSpPr>
          <p:nvPr/>
        </p:nvCxnSpPr>
        <p:spPr>
          <a:xfrm rot="10800000">
            <a:off x="4585433" y="1122947"/>
            <a:ext cx="923384" cy="9193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40552D4-D9A3-42A9-9086-0CE18DF756A1}"/>
              </a:ext>
            </a:extLst>
          </p:cNvPr>
          <p:cNvSpPr/>
          <p:nvPr/>
        </p:nvSpPr>
        <p:spPr>
          <a:xfrm>
            <a:off x="2681389" y="598532"/>
            <a:ext cx="1904044" cy="2551385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36CB7"/>
                </a:solidFill>
              </a:rPr>
              <a:t>Identificación de sectores emergentes en la región con el fin de fortalecerlos a través del programa  </a:t>
            </a:r>
            <a:endParaRPr lang="es-CO" dirty="0">
              <a:solidFill>
                <a:srgbClr val="436CB7"/>
              </a:solidFill>
            </a:endParaRP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6E2A14BF-8760-4E3D-8B5D-971605D206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63014" y="3962686"/>
            <a:ext cx="1460775" cy="12664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8123359-2425-477F-930C-ABA4F8CFB255}"/>
              </a:ext>
            </a:extLst>
          </p:cNvPr>
          <p:cNvSpPr/>
          <p:nvPr/>
        </p:nvSpPr>
        <p:spPr>
          <a:xfrm>
            <a:off x="8377510" y="5326276"/>
            <a:ext cx="2957427" cy="1340420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36CB7"/>
                </a:solidFill>
              </a:rPr>
              <a:t>Definición de procesos internos  para la implementación del programa </a:t>
            </a:r>
            <a:endParaRPr lang="es-CO" dirty="0">
              <a:solidFill>
                <a:srgbClr val="436CB7"/>
              </a:solidFill>
            </a:endParaRPr>
          </a:p>
        </p:txBody>
      </p: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B0C6264E-2DC9-428F-8502-E09E1CD4D68F}"/>
              </a:ext>
            </a:extLst>
          </p:cNvPr>
          <p:cNvCxnSpPr>
            <a:cxnSpLocks/>
          </p:cNvCxnSpPr>
          <p:nvPr/>
        </p:nvCxnSpPr>
        <p:spPr>
          <a:xfrm flipV="1">
            <a:off x="8060199" y="3266418"/>
            <a:ext cx="1768891" cy="529044"/>
          </a:xfrm>
          <a:prstGeom prst="bentConnector3">
            <a:avLst>
              <a:gd name="adj1" fmla="val 654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F6ACB7F9-22FD-41F3-9C87-0CFC2D8B4B96}"/>
              </a:ext>
            </a:extLst>
          </p:cNvPr>
          <p:cNvSpPr/>
          <p:nvPr/>
        </p:nvSpPr>
        <p:spPr>
          <a:xfrm>
            <a:off x="9881937" y="2962400"/>
            <a:ext cx="1932115" cy="1850231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36CB7"/>
                </a:solidFill>
              </a:rPr>
              <a:t>Creación de capacidad instalada dentro de la ET para el liderazgo del programa</a:t>
            </a:r>
            <a:endParaRPr lang="es-CO" dirty="0">
              <a:solidFill>
                <a:srgbClr val="43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8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87DFA2-240B-415A-9EC5-D802CE1645E0}"/>
              </a:ext>
            </a:extLst>
          </p:cNvPr>
          <p:cNvSpPr/>
          <p:nvPr/>
        </p:nvSpPr>
        <p:spPr>
          <a:xfrm>
            <a:off x="0" y="-26505"/>
            <a:ext cx="2551386" cy="6693201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945866-6AFB-4317-969A-94EC891D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271" y="2425210"/>
            <a:ext cx="2831927" cy="1325563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es-ES" sz="2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Pasos para implementar el programa Doble titulación</a:t>
            </a:r>
            <a:endParaRPr lang="es-CO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4B872-78F3-4C4F-BF56-0A4792922595}"/>
              </a:ext>
            </a:extLst>
          </p:cNvPr>
          <p:cNvSpPr txBox="1"/>
          <p:nvPr/>
        </p:nvSpPr>
        <p:spPr>
          <a:xfrm>
            <a:off x="2836515" y="1181855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1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699F39-62B0-4E2D-8A88-4F157FDD24ED}"/>
              </a:ext>
            </a:extLst>
          </p:cNvPr>
          <p:cNvSpPr txBox="1"/>
          <p:nvPr/>
        </p:nvSpPr>
        <p:spPr>
          <a:xfrm>
            <a:off x="3544614" y="1114452"/>
            <a:ext cx="2551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Suscribir un convenio entre la Secretaría de Educación y la Regional del SENA, con el fin de establecer acciones concretar entorno a la implementación y seguimiento al programa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953A76-762D-4AA7-B38D-7B404D2E5094}"/>
              </a:ext>
            </a:extLst>
          </p:cNvPr>
          <p:cNvSpPr txBox="1"/>
          <p:nvPr/>
        </p:nvSpPr>
        <p:spPr>
          <a:xfrm>
            <a:off x="2836514" y="4283087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388D44-A1E7-48A5-A3D5-1E4FBEFEB110}"/>
              </a:ext>
            </a:extLst>
          </p:cNvPr>
          <p:cNvSpPr txBox="1"/>
          <p:nvPr/>
        </p:nvSpPr>
        <p:spPr>
          <a:xfrm>
            <a:off x="3544614" y="4040315"/>
            <a:ext cx="2551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La ET debe dar a conocer el programa y convocar a los establecimientos a presentar un proyecto para vincularse. 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70C74F-E364-4C20-A7E8-3AB90D05025D}"/>
              </a:ext>
            </a:extLst>
          </p:cNvPr>
          <p:cNvSpPr txBox="1"/>
          <p:nvPr/>
        </p:nvSpPr>
        <p:spPr>
          <a:xfrm>
            <a:off x="7590268" y="1167144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B00079-6363-4B29-96E8-E217ABE0D75D}"/>
              </a:ext>
            </a:extLst>
          </p:cNvPr>
          <p:cNvSpPr txBox="1"/>
          <p:nvPr/>
        </p:nvSpPr>
        <p:spPr>
          <a:xfrm>
            <a:off x="8348471" y="3023912"/>
            <a:ext cx="255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Realizar seguimiento a la implementación del programa. (SENA – SE)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4AADB1-61C9-4A30-967F-621692D6F4BA}"/>
              </a:ext>
            </a:extLst>
          </p:cNvPr>
          <p:cNvSpPr txBox="1"/>
          <p:nvPr/>
        </p:nvSpPr>
        <p:spPr>
          <a:xfrm>
            <a:off x="7590266" y="3076985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4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0A646C-5227-46D5-9D57-EE7B3E925F82}"/>
              </a:ext>
            </a:extLst>
          </p:cNvPr>
          <p:cNvSpPr txBox="1"/>
          <p:nvPr/>
        </p:nvSpPr>
        <p:spPr>
          <a:xfrm>
            <a:off x="8298367" y="1145354"/>
            <a:ext cx="255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Evaluar la pertinencia del programa con el  sector productivo. (SENA </a:t>
            </a:r>
            <a:r>
              <a:rPr lang="es-ES" dirty="0"/>
              <a:t>– SE)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988EC-DCBC-4E5A-97C3-BE698CA74DF0}"/>
              </a:ext>
            </a:extLst>
          </p:cNvPr>
          <p:cNvSpPr txBox="1"/>
          <p:nvPr/>
        </p:nvSpPr>
        <p:spPr>
          <a:xfrm>
            <a:off x="7590268" y="4444107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5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0EECBE-0771-4786-82F1-09ACDCDBD660}"/>
              </a:ext>
            </a:extLst>
          </p:cNvPr>
          <p:cNvSpPr txBox="1"/>
          <p:nvPr/>
        </p:nvSpPr>
        <p:spPr>
          <a:xfrm>
            <a:off x="8360997" y="4483142"/>
            <a:ext cx="255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Gestionar recursos para el fortalecimiento del programa. (SE – SENA</a:t>
            </a:r>
            <a:r>
              <a:rPr lang="es-ES" dirty="0"/>
              <a:t>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537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BF8FF1-935C-4023-97BA-DEFB282E7FAA}"/>
              </a:ext>
            </a:extLst>
          </p:cNvPr>
          <p:cNvSpPr/>
          <p:nvPr/>
        </p:nvSpPr>
        <p:spPr>
          <a:xfrm>
            <a:off x="0" y="-26505"/>
            <a:ext cx="2551386" cy="688450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DA65E0-843B-48A5-9ACC-522F33C158EF}"/>
              </a:ext>
            </a:extLst>
          </p:cNvPr>
          <p:cNvSpPr txBox="1"/>
          <p:nvPr/>
        </p:nvSpPr>
        <p:spPr>
          <a:xfrm>
            <a:off x="-103369" y="1893357"/>
            <a:ext cx="250724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¿Qué debe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hacer el establecimiento que desea ingresar al programa?</a:t>
            </a:r>
            <a:endParaRPr lang="es-CO" sz="25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C36C26-0F86-4AF3-A9D5-F20A28A7E710}"/>
              </a:ext>
            </a:extLst>
          </p:cNvPr>
          <p:cNvSpPr txBox="1"/>
          <p:nvPr/>
        </p:nvSpPr>
        <p:spPr>
          <a:xfrm>
            <a:off x="3275651" y="313150"/>
            <a:ext cx="3333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accent1"/>
                </a:solidFill>
              </a:rPr>
              <a:t>Presentar un proyecto </a:t>
            </a:r>
            <a:r>
              <a:rPr lang="es-MX" dirty="0">
                <a:solidFill>
                  <a:schemeClr val="accent1"/>
                </a:solidFill>
              </a:rPr>
              <a:t>a la ETC donde se contemple: La Justificación de la selección del programa acorde al valor agregado que genera el mismo, en el currículo de la educación media y los intereses manifestados de los estudiantes de los grados anteriores</a:t>
            </a:r>
            <a:r>
              <a:rPr lang="es-MX" dirty="0"/>
              <a:t>. 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8B6DEED-DD60-49D6-808D-552DD2AF1262}"/>
              </a:ext>
            </a:extLst>
          </p:cNvPr>
          <p:cNvSpPr txBox="1"/>
          <p:nvPr/>
        </p:nvSpPr>
        <p:spPr>
          <a:xfrm>
            <a:off x="8135882" y="301254"/>
            <a:ext cx="3701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accent1"/>
                </a:solidFill>
              </a:rPr>
              <a:t>Incluir: 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solidFill>
                  <a:schemeClr val="accent1"/>
                </a:solidFill>
              </a:rPr>
              <a:t>El Nombre del programa de doble titulación en con el que quiere articularse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solidFill>
                  <a:schemeClr val="accent1"/>
                </a:solidFill>
              </a:rPr>
              <a:t>El número de estudiantes proyectado al grado 10.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solidFill>
                  <a:schemeClr val="accent1"/>
                </a:solidFill>
              </a:rPr>
              <a:t>Un autodiagnóstico sobre las condiciones iniciales para la implementación del programa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solidFill>
                  <a:schemeClr val="accent1"/>
                </a:solidFill>
              </a:rPr>
              <a:t>El acta del Consejo Directivo y académico con la aprobación de la implementación del programa</a:t>
            </a:r>
            <a:r>
              <a:rPr lang="es-MX" b="1" dirty="0">
                <a:solidFill>
                  <a:schemeClr val="accent1"/>
                </a:solidFill>
              </a:rPr>
              <a:t>.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A47835-96CC-4B84-ABE8-7B689AF763A4}"/>
              </a:ext>
            </a:extLst>
          </p:cNvPr>
          <p:cNvSpPr txBox="1"/>
          <p:nvPr/>
        </p:nvSpPr>
        <p:spPr>
          <a:xfrm>
            <a:off x="3539558" y="3340244"/>
            <a:ext cx="2551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1"/>
                </a:solidFill>
              </a:rPr>
              <a:t>La ETC presenta al SENA las solicitudes presentadas de los Establecimientos de su ETC.  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8338AD5-5F33-4494-BC59-D7D05FE029F2}"/>
              </a:ext>
            </a:extLst>
          </p:cNvPr>
          <p:cNvSpPr txBox="1"/>
          <p:nvPr/>
        </p:nvSpPr>
        <p:spPr>
          <a:xfrm>
            <a:off x="9038413" y="4059808"/>
            <a:ext cx="280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1"/>
                </a:solidFill>
              </a:rPr>
              <a:t>El SENA revisa la disponibilidad presupuestal para viabilizar la posibilidad de atenderlo. 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0B82C9E-9928-4CB8-AC5A-B7ED0621C012}"/>
              </a:ext>
            </a:extLst>
          </p:cNvPr>
          <p:cNvSpPr txBox="1"/>
          <p:nvPr/>
        </p:nvSpPr>
        <p:spPr>
          <a:xfrm>
            <a:off x="4617031" y="5392191"/>
            <a:ext cx="477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1"/>
                </a:solidFill>
              </a:rPr>
              <a:t>Si el SENA cuenta con la disponibilidad presupuestal para atenderlo, el siguiente paso serán las visitas técnicas al EE para revisar los ambientes de aprendizaje. 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A4EEDE6-22BB-4B69-AEA9-03AF67F9B7B0}"/>
              </a:ext>
            </a:extLst>
          </p:cNvPr>
          <p:cNvSpPr txBox="1"/>
          <p:nvPr/>
        </p:nvSpPr>
        <p:spPr>
          <a:xfrm>
            <a:off x="2741508" y="345186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1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F3FC2A-64C5-4620-B2D5-DDC10EAFB295}"/>
              </a:ext>
            </a:extLst>
          </p:cNvPr>
          <p:cNvSpPr txBox="1"/>
          <p:nvPr/>
        </p:nvSpPr>
        <p:spPr>
          <a:xfrm>
            <a:off x="7418430" y="442483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8E7EFEA-30CA-4855-8F0B-2352300B532B}"/>
              </a:ext>
            </a:extLst>
          </p:cNvPr>
          <p:cNvSpPr txBox="1"/>
          <p:nvPr/>
        </p:nvSpPr>
        <p:spPr>
          <a:xfrm>
            <a:off x="2783132" y="3463354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7182B92-F4BA-453B-9E16-6D4622851413}"/>
              </a:ext>
            </a:extLst>
          </p:cNvPr>
          <p:cNvSpPr txBox="1"/>
          <p:nvPr/>
        </p:nvSpPr>
        <p:spPr>
          <a:xfrm>
            <a:off x="8331829" y="4088932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4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855012-B9D0-46E5-AFED-C21B05B1B898}"/>
              </a:ext>
            </a:extLst>
          </p:cNvPr>
          <p:cNvSpPr txBox="1"/>
          <p:nvPr/>
        </p:nvSpPr>
        <p:spPr>
          <a:xfrm>
            <a:off x="3848251" y="5623269"/>
            <a:ext cx="501041" cy="400110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5</a:t>
            </a: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CDA298-24F2-4275-97C2-9A4061570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8154" r="19091" b="13883"/>
          <a:stretch/>
        </p:blipFill>
        <p:spPr>
          <a:xfrm>
            <a:off x="6855252" y="2645400"/>
            <a:ext cx="1034164" cy="13896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436824-5DCF-4FB1-829A-C0CDCF0978FD}"/>
              </a:ext>
            </a:extLst>
          </p:cNvPr>
          <p:cNvSpPr txBox="1"/>
          <p:nvPr/>
        </p:nvSpPr>
        <p:spPr>
          <a:xfrm>
            <a:off x="6296487" y="4035087"/>
            <a:ext cx="2143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Pasos</a:t>
            </a:r>
            <a:r>
              <a:rPr lang="es-ES" b="1" dirty="0"/>
              <a:t>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417508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D6861D21173C4ABAA1832C249908B3" ma:contentTypeVersion="13" ma:contentTypeDescription="Crear nuevo documento." ma:contentTypeScope="" ma:versionID="83624132182c45234e12ffe35c0f28b7">
  <xsd:schema xmlns:xsd="http://www.w3.org/2001/XMLSchema" xmlns:xs="http://www.w3.org/2001/XMLSchema" xmlns:p="http://schemas.microsoft.com/office/2006/metadata/properties" xmlns:ns3="933705c2-7206-4ec5-b779-0b49e0fedc98" xmlns:ns4="4e60b4af-16ac-42b7-8936-c0cbc6f190ab" targetNamespace="http://schemas.microsoft.com/office/2006/metadata/properties" ma:root="true" ma:fieldsID="e356c7f249e31a53b2542ad63881fb80" ns3:_="" ns4:_="">
    <xsd:import namespace="933705c2-7206-4ec5-b779-0b49e0fedc98"/>
    <xsd:import namespace="4e60b4af-16ac-42b7-8936-c0cbc6f190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705c2-7206-4ec5-b779-0b49e0fed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0b4af-16ac-42b7-8936-c0cbc6f19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D5F78-1503-48A2-9CF3-7B583E054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705c2-7206-4ec5-b779-0b49e0fedc98"/>
    <ds:schemaRef ds:uri="4e60b4af-16ac-42b7-8936-c0cbc6f19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73185D-0B5C-430E-8477-913F71E1142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933705c2-7206-4ec5-b779-0b49e0fedc98"/>
    <ds:schemaRef ds:uri="http://schemas.openxmlformats.org/package/2006/metadata/core-properties"/>
    <ds:schemaRef ds:uri="4e60b4af-16ac-42b7-8936-c0cbc6f190a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FA0595-C4C4-4D76-8465-C5FBB6BB3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957</Words>
  <Application>Microsoft Office PowerPoint</Application>
  <PresentationFormat>Panorámica</PresentationFormat>
  <Paragraphs>93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Pasos para implementar el programa Doble titulación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Monsalve Ramon</dc:creator>
  <cp:lastModifiedBy>viviana velasquez</cp:lastModifiedBy>
  <cp:revision>11</cp:revision>
  <dcterms:created xsi:type="dcterms:W3CDTF">2020-02-12T21:46:34Z</dcterms:created>
  <dcterms:modified xsi:type="dcterms:W3CDTF">2020-08-05T18:25:48Z</dcterms:modified>
</cp:coreProperties>
</file>